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22.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notesSlides/notesSlide25.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26.xml" ContentType="application/vnd.openxmlformats-officedocument.presentationml.notesSlide+xml"/>
  <Override PartName="/ppt/charts/chartEx1.xml" ContentType="application/vnd.ms-office.chartex+xml"/>
  <Override PartName="/ppt/charts/style16.xml" ContentType="application/vnd.ms-office.chartstyle+xml"/>
  <Override PartName="/ppt/charts/colors16.xml" ContentType="application/vnd.ms-office.chartcolorstyle+xml"/>
  <Override PartName="/ppt/charts/chartEx2.xml" ContentType="application/vnd.ms-office.chartex+xml"/>
  <Override PartName="/ppt/charts/style17.xml" ContentType="application/vnd.ms-office.chartstyle+xml"/>
  <Override PartName="/ppt/charts/colors17.xml" ContentType="application/vnd.ms-office.chartcolorstyl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omments/modernComment_21F_909FF4D0.xml" ContentType="application/vnd.ms-powerpoint.comments+xml"/>
  <Override PartName="/ppt/notesSlides/notesSlide33.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77" r:id="rId5"/>
  </p:sldMasterIdLst>
  <p:notesMasterIdLst>
    <p:notesMasterId r:id="rId39"/>
  </p:notesMasterIdLst>
  <p:sldIdLst>
    <p:sldId id="256" r:id="rId6"/>
    <p:sldId id="345" r:id="rId7"/>
    <p:sldId id="565" r:id="rId8"/>
    <p:sldId id="547" r:id="rId9"/>
    <p:sldId id="564" r:id="rId10"/>
    <p:sldId id="485" r:id="rId11"/>
    <p:sldId id="541" r:id="rId12"/>
    <p:sldId id="481" r:id="rId13"/>
    <p:sldId id="490" r:id="rId14"/>
    <p:sldId id="492" r:id="rId15"/>
    <p:sldId id="491" r:id="rId16"/>
    <p:sldId id="544" r:id="rId17"/>
    <p:sldId id="530" r:id="rId18"/>
    <p:sldId id="484" r:id="rId19"/>
    <p:sldId id="566" r:id="rId20"/>
    <p:sldId id="551" r:id="rId21"/>
    <p:sldId id="567" r:id="rId22"/>
    <p:sldId id="555" r:id="rId23"/>
    <p:sldId id="553" r:id="rId24"/>
    <p:sldId id="556" r:id="rId25"/>
    <p:sldId id="554" r:id="rId26"/>
    <p:sldId id="557" r:id="rId27"/>
    <p:sldId id="558" r:id="rId28"/>
    <p:sldId id="559" r:id="rId29"/>
    <p:sldId id="560" r:id="rId30"/>
    <p:sldId id="510" r:id="rId31"/>
    <p:sldId id="531" r:id="rId32"/>
    <p:sldId id="563" r:id="rId33"/>
    <p:sldId id="545" r:id="rId34"/>
    <p:sldId id="568" r:id="rId35"/>
    <p:sldId id="561" r:id="rId36"/>
    <p:sldId id="543" r:id="rId37"/>
    <p:sldId id="329" r:id="rId38"/>
  </p:sldIdLst>
  <p:sldSz cx="12192000" cy="6858000"/>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A27AC04-5A22-C024-36A2-3DB228BAB92D}" name="Korten, Maxwell [DOL]" initials="MK" userId="S::Maxwell.Korten@DOL.NJ.GOV::7999de49-557b-48ed-a6b9-6b1d27b118e5" providerId="AD"/>
  <p188:author id="{35102F10-7FB2-2AB5-6058-88133935D5F8}" name="Wang, Yifan [DOL]" initials="YW" userId="S::Yifan.Wang@dol.nj.gov::79ff3fe8-c3e1-4e98-8771-cc2096b73d88" providerId="AD"/>
  <p188:author id="{44AB2E54-03F0-98E9-729C-A37F65D2B080}" name="Pucci, Rachel [DOL]" initials="" userId="S::Rachel.Pucci@DOL.NJ.GOV::9171c588-eb25-4949-bd07-14bb00f3757b" providerId="AD"/>
  <p188:author id="{97B25F6D-15AD-FBF0-183D-858242BDB4C0}" name="Pucci, Rachel [DOL]" initials="PR" userId="S::rachel.pucci@dol.nj.gov::9171c588-eb25-4949-bd07-14bb00f3757b" providerId="AD"/>
  <p188:author id="{631E8DA3-E2E2-3621-21F7-C4ECC44824DF}" name="Horner, Laura [DOL]" initials="LH" userId="S::Laura.Horner@DOL.NJ.GOV::6617d99a-4ab0-437d-ad3c-769fc624dc91" providerId="AD"/>
  <p188:author id="{2EA821C8-E80C-3007-7348-1900D3804697}" name="Korten, Maxwell [DOL]" initials="KM" userId="S::maxwell.korten@dol.nj.gov::7999de49-557b-48ed-a6b9-6b1d27b118e5" providerId="AD"/>
  <p188:author id="{66552EDC-406C-ADD1-0BB3-17AACC4F241A}" name="Brand, Tina [DOL]" initials="TB" userId="S::Tina.Brand@dol.nj.gov::b8f76844-4520-423d-9653-bc9cceb6afd9" providerId="AD"/>
  <p188:author id="{9F5C08FC-CC4A-9EB7-FCA0-6AC80DDC61C6}" name="Brand, Tina [DOL]" initials="BT" userId="S::tina.brand@dol.nj.gov::b8f76844-4520-423d-9653-bc9cceb6afd9"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33"/>
    <a:srgbClr val="FF3300"/>
    <a:srgbClr val="FFCCCC"/>
    <a:srgbClr val="FF9900"/>
    <a:srgbClr val="99FF66"/>
    <a:srgbClr val="CC0000"/>
    <a:srgbClr val="FF0000"/>
    <a:srgbClr val="FF0066"/>
    <a:srgbClr val="88B87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4165" autoAdjust="0"/>
  </p:normalViewPr>
  <p:slideViewPr>
    <p:cSldViewPr snapToGrid="0">
      <p:cViewPr varScale="1">
        <p:scale>
          <a:sx n="71" d="100"/>
          <a:sy n="71" d="100"/>
        </p:scale>
        <p:origin x="2076" y="66"/>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notesMaster" Target="notesMasters/notesMaster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and, Tina [DOL]" userId="b8f76844-4520-423d-9653-bc9cceb6afd9" providerId="ADAL" clId="{B0DECA3F-3E01-453D-8C0D-1C7A272BF6E4}"/>
    <pc:docChg chg="modSld">
      <pc:chgData name="Brand, Tina [DOL]" userId="b8f76844-4520-423d-9653-bc9cceb6afd9" providerId="ADAL" clId="{B0DECA3F-3E01-453D-8C0D-1C7A272BF6E4}" dt="2026-09-10T12:00:17.526" v="32" actId="20577"/>
      <pc:docMkLst>
        <pc:docMk/>
      </pc:docMkLst>
      <pc:sldChg chg="addSp">
        <pc:chgData name="Brand, Tina [DOL]" userId="b8f76844-4520-423d-9653-bc9cceb6afd9" providerId="ADAL" clId="{B0DECA3F-3E01-453D-8C0D-1C7A272BF6E4}" dt="2026-08-26T11:57:58.870" v="0"/>
        <pc:sldMkLst>
          <pc:docMk/>
          <pc:sldMk cId="1629428397" sldId="345"/>
        </pc:sldMkLst>
        <pc:picChg chg="add">
          <ac:chgData name="Brand, Tina [DOL]" userId="b8f76844-4520-423d-9653-bc9cceb6afd9" providerId="ADAL" clId="{B0DECA3F-3E01-453D-8C0D-1C7A272BF6E4}" dt="2026-08-26T11:57:58.870" v="0"/>
          <ac:picMkLst>
            <pc:docMk/>
            <pc:sldMk cId="1629428397" sldId="345"/>
            <ac:picMk id="3" creationId="{DC58AFE2-09D1-99BC-C4D5-D6908A8600B9}"/>
          </ac:picMkLst>
        </pc:picChg>
      </pc:sldChg>
      <pc:sldChg chg="modNotesTx">
        <pc:chgData name="Brand, Tina [DOL]" userId="b8f76844-4520-423d-9653-bc9cceb6afd9" providerId="ADAL" clId="{B0DECA3F-3E01-453D-8C0D-1C7A272BF6E4}" dt="2026-09-10T12:00:17.526" v="32" actId="20577"/>
        <pc:sldMkLst>
          <pc:docMk/>
          <pc:sldMk cId="26898022" sldId="492"/>
        </pc:sldMkLst>
      </pc:sldChg>
      <pc:sldChg chg="addSp modSp">
        <pc:chgData name="Brand, Tina [DOL]" userId="b8f76844-4520-423d-9653-bc9cceb6afd9" providerId="ADAL" clId="{B0DECA3F-3E01-453D-8C0D-1C7A272BF6E4}" dt="2026-08-26T12:09:35.224" v="6"/>
        <pc:sldMkLst>
          <pc:docMk/>
          <pc:sldMk cId="1614191460" sldId="545"/>
        </pc:sldMkLst>
        <pc:spChg chg="add mod">
          <ac:chgData name="Brand, Tina [DOL]" userId="b8f76844-4520-423d-9653-bc9cceb6afd9" providerId="ADAL" clId="{B0DECA3F-3E01-453D-8C0D-1C7A272BF6E4}" dt="2026-08-26T12:09:35.224" v="6"/>
          <ac:spMkLst>
            <pc:docMk/>
            <pc:sldMk cId="1614191460" sldId="545"/>
            <ac:spMk id="5" creationId="{E874FE1A-1EA6-4D62-AE0C-4D261B786D65}"/>
          </ac:spMkLst>
        </pc:spChg>
      </pc:sldChg>
      <pc:sldChg chg="addSp modSp">
        <pc:chgData name="Brand, Tina [DOL]" userId="b8f76844-4520-423d-9653-bc9cceb6afd9" providerId="ADAL" clId="{B0DECA3F-3E01-453D-8C0D-1C7A272BF6E4}" dt="2026-08-26T12:01:19.390" v="4"/>
        <pc:sldMkLst>
          <pc:docMk/>
          <pc:sldMk cId="2722241420" sldId="547"/>
        </pc:sldMkLst>
        <pc:graphicFrameChg chg="add mod">
          <ac:chgData name="Brand, Tina [DOL]" userId="b8f76844-4520-423d-9653-bc9cceb6afd9" providerId="ADAL" clId="{B0DECA3F-3E01-453D-8C0D-1C7A272BF6E4}" dt="2026-08-26T12:01:19.390" v="4"/>
          <ac:graphicFrameMkLst>
            <pc:docMk/>
            <pc:sldMk cId="2722241420" sldId="547"/>
            <ac:graphicFrameMk id="5" creationId="{2886BB8B-E8CC-8AA4-2240-529FDC7BB144}"/>
          </ac:graphicFrameMkLst>
        </pc:graphicFrameChg>
      </pc:sldChg>
      <pc:sldChg chg="modSp">
        <pc:chgData name="Brand, Tina [DOL]" userId="b8f76844-4520-423d-9653-bc9cceb6afd9" providerId="ADAL" clId="{B0DECA3F-3E01-453D-8C0D-1C7A272BF6E4}" dt="2026-08-26T12:15:41.891" v="8"/>
        <pc:sldMkLst>
          <pc:docMk/>
          <pc:sldMk cId="3615207446" sldId="561"/>
        </pc:sldMkLst>
        <pc:spChg chg="mod">
          <ac:chgData name="Brand, Tina [DOL]" userId="b8f76844-4520-423d-9653-bc9cceb6afd9" providerId="ADAL" clId="{B0DECA3F-3E01-453D-8C0D-1C7A272BF6E4}" dt="2026-08-26T12:15:41.891" v="8"/>
          <ac:spMkLst>
            <pc:docMk/>
            <pc:sldMk cId="3615207446" sldId="561"/>
            <ac:spMk id="2" creationId="{01257424-F4C5-2A28-A6C5-EBF401AA4AF6}"/>
          </ac:spMkLst>
        </pc:spChg>
      </pc:sldChg>
      <pc:sldChg chg="modNotesTx">
        <pc:chgData name="Brand, Tina [DOL]" userId="b8f76844-4520-423d-9653-bc9cceb6afd9" providerId="ADAL" clId="{B0DECA3F-3E01-453D-8C0D-1C7A272BF6E4}" dt="2026-09-10T11:59:23.941" v="14" actId="113"/>
        <pc:sldMkLst>
          <pc:docMk/>
          <pc:sldMk cId="1726471830" sldId="565"/>
        </pc:sldMkLst>
      </pc:sldChg>
      <pc:sldChg chg="addSp modSp">
        <pc:chgData name="Brand, Tina [DOL]" userId="b8f76844-4520-423d-9653-bc9cceb6afd9" providerId="ADAL" clId="{B0DECA3F-3E01-453D-8C0D-1C7A272BF6E4}" dt="2026-08-26T12:11:08.727" v="7"/>
        <pc:sldMkLst>
          <pc:docMk/>
          <pc:sldMk cId="291015027" sldId="568"/>
        </pc:sldMkLst>
        <pc:spChg chg="add mod">
          <ac:chgData name="Brand, Tina [DOL]" userId="b8f76844-4520-423d-9653-bc9cceb6afd9" providerId="ADAL" clId="{B0DECA3F-3E01-453D-8C0D-1C7A272BF6E4}" dt="2026-08-26T12:11:08.727" v="7"/>
          <ac:spMkLst>
            <pc:docMk/>
            <pc:sldMk cId="291015027" sldId="568"/>
            <ac:spMk id="6" creationId="{1FCCABEC-342A-F758-F662-C2F3E916F1AC}"/>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oleObject" Target="https://sonj.sharepoint.com/sites/DOLDVRSQualityAssuranceTeam/Shared%20Documents/General/Surveys/consumer%20surveys%20analysis/6%20month%202026%20surveys/SPSS/SPSS%20charts.xlsx" TargetMode="External"/><Relationship Id="rId2" Type="http://schemas.microsoft.com/office/2011/relationships/chartColorStyle" Target="colors15.xml"/><Relationship Id="rId1" Type="http://schemas.microsoft.com/office/2011/relationships/chartStyle" Target="style15.xml"/></Relationships>
</file>

<file path=ppt/charts/_rels/chartEx1.xml.rels><?xml version="1.0" encoding="UTF-8" standalone="yes"?>
<Relationships xmlns="http://schemas.openxmlformats.org/package/2006/relationships"><Relationship Id="rId3" Type="http://schemas.microsoft.com/office/2011/relationships/chartColorStyle" Target="colors16.xml"/><Relationship Id="rId2" Type="http://schemas.microsoft.com/office/2011/relationships/chartStyle" Target="style16.xml"/><Relationship Id="rId1" Type="http://schemas.openxmlformats.org/officeDocument/2006/relationships/oleObject" Target="https://sonj.sharepoint.com/sites/DOLDVRSQualityAssuranceTeam/Shared%20Documents/General/Surveys/consumer%20surveys%20analysis/6%20month%202026%20surveys/SPSS/SPSS%20charts.xlsx" TargetMode="External"/></Relationships>
</file>

<file path=ppt/charts/_rels/chartEx2.xml.rels><?xml version="1.0" encoding="UTF-8" standalone="yes"?>
<Relationships xmlns="http://schemas.openxmlformats.org/package/2006/relationships"><Relationship Id="rId3" Type="http://schemas.microsoft.com/office/2011/relationships/chartColorStyle" Target="colors17.xml"/><Relationship Id="rId2" Type="http://schemas.microsoft.com/office/2011/relationships/chartStyle" Target="style17.xml"/><Relationship Id="rId1" Type="http://schemas.openxmlformats.org/officeDocument/2006/relationships/oleObject" Target="https://sonj.sharepoint.com/sites/DOLDVRSQualityAssuranceTeam/Shared%20Documents/General/Surveys/consumer%20surveys%20analysis/6%20month%202026%20surveys/SPSS/SPSS%20chart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8349345205314224"/>
          <c:y val="4.7924175221709955E-2"/>
          <c:w val="0.46394504874761067"/>
          <c:h val="0.86975262176864465"/>
        </c:manualLayout>
      </c:layout>
      <c:barChart>
        <c:barDir val="bar"/>
        <c:grouping val="clustered"/>
        <c:varyColors val="0"/>
        <c:ser>
          <c:idx val="0"/>
          <c:order val="0"/>
          <c:tx>
            <c:strRef>
              <c:f>'I am '!$K$3</c:f>
              <c:strCache>
                <c:ptCount val="1"/>
                <c:pt idx="0">
                  <c:v>A Person Who Received Services through DVRS</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'I am '!$L$2:$M$2</c:f>
              <c:strCache>
                <c:ptCount val="2"/>
                <c:pt idx="0">
                  <c:v>Closed without Employment </c:v>
                </c:pt>
                <c:pt idx="1">
                  <c:v>Closed with Employment </c:v>
                </c:pt>
              </c:strCache>
            </c:strRef>
          </c:cat>
          <c:val>
            <c:numRef>
              <c:f>'I am '!$L$3:$M$3</c:f>
              <c:numCache>
                <c:formatCode>0%</c:formatCode>
                <c:ptCount val="2"/>
                <c:pt idx="0">
                  <c:v>0.67</c:v>
                </c:pt>
                <c:pt idx="1">
                  <c:v>0.76</c:v>
                </c:pt>
              </c:numCache>
            </c:numRef>
          </c:val>
          <c:extLst>
            <c:ext xmlns:c16="http://schemas.microsoft.com/office/drawing/2014/chart" uri="{C3380CC4-5D6E-409C-BE32-E72D297353CC}">
              <c16:uniqueId val="{00000000-79EF-4983-979D-9996FDFBE945}"/>
            </c:ext>
          </c:extLst>
        </c:ser>
        <c:ser>
          <c:idx val="1"/>
          <c:order val="1"/>
          <c:tx>
            <c:strRef>
              <c:f>'I am '!$K$4</c:f>
              <c:strCache>
                <c:ptCount val="1"/>
                <c:pt idx="0">
                  <c:v>A Guardian, Family Member Or Other Support for The Person Who Received Services through DVRS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'I am '!$L$2:$M$2</c:f>
              <c:strCache>
                <c:ptCount val="2"/>
                <c:pt idx="0">
                  <c:v>Closed without Employment </c:v>
                </c:pt>
                <c:pt idx="1">
                  <c:v>Closed with Employment </c:v>
                </c:pt>
              </c:strCache>
            </c:strRef>
          </c:cat>
          <c:val>
            <c:numRef>
              <c:f>'I am '!$L$4:$M$4</c:f>
              <c:numCache>
                <c:formatCode>0%</c:formatCode>
                <c:ptCount val="2"/>
                <c:pt idx="0">
                  <c:v>0.33</c:v>
                </c:pt>
                <c:pt idx="1">
                  <c:v>0.25</c:v>
                </c:pt>
              </c:numCache>
            </c:numRef>
          </c:val>
          <c:extLst>
            <c:ext xmlns:c16="http://schemas.microsoft.com/office/drawing/2014/chart" uri="{C3380CC4-5D6E-409C-BE32-E72D297353CC}">
              <c16:uniqueId val="{00000001-79EF-4983-979D-9996FDFBE945}"/>
            </c:ext>
          </c:extLst>
        </c:ser>
        <c:dLbls>
          <c:showLegendKey val="0"/>
          <c:showVal val="0"/>
          <c:showCatName val="0"/>
          <c:showSerName val="0"/>
          <c:showPercent val="0"/>
          <c:showBubbleSize val="0"/>
        </c:dLbls>
        <c:gapWidth val="115"/>
        <c:overlap val="-20"/>
        <c:axId val="513254079"/>
        <c:axId val="513256479"/>
      </c:barChart>
      <c:catAx>
        <c:axId val="513254079"/>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513256479"/>
        <c:crosses val="autoZero"/>
        <c:auto val="1"/>
        <c:lblAlgn val="ctr"/>
        <c:lblOffset val="100"/>
        <c:noMultiLvlLbl val="0"/>
      </c:catAx>
      <c:valAx>
        <c:axId val="513256479"/>
        <c:scaling>
          <c:orientation val="minMax"/>
          <c:max val="1"/>
        </c:scaling>
        <c:delete val="0"/>
        <c:axPos val="b"/>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513254079"/>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Entry>
      <c:legendEntry>
        <c:idx val="1"/>
        <c:txPr>
          <a:bodyPr rot="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Entry>
      <c:layout>
        <c:manualLayout>
          <c:xMode val="edge"/>
          <c:yMode val="edge"/>
          <c:x val="0.66380709029490947"/>
          <c:y val="0.32526164655716278"/>
          <c:w val="0.32710198311640126"/>
          <c:h val="0.3339455336651474"/>
        </c:manualLayout>
      </c:layout>
      <c:overlay val="0"/>
      <c:spPr>
        <a:noFill/>
        <a:ln>
          <a:noFill/>
        </a:ln>
        <a:effectLst/>
      </c:spPr>
      <c:txPr>
        <a:bodyPr rot="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200"/>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age!$K$7</c:f>
              <c:strCache>
                <c:ptCount val="1"/>
                <c:pt idx="0">
                  <c:v>18-24</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age!$L$6:$M$6</c:f>
              <c:strCache>
                <c:ptCount val="2"/>
                <c:pt idx="0">
                  <c:v>Closed with Employment</c:v>
                </c:pt>
                <c:pt idx="1">
                  <c:v>Closed without employment</c:v>
                </c:pt>
              </c:strCache>
            </c:strRef>
          </c:cat>
          <c:val>
            <c:numRef>
              <c:f>age!$L$7:$M$7</c:f>
              <c:numCache>
                <c:formatCode>0%</c:formatCode>
                <c:ptCount val="2"/>
                <c:pt idx="0">
                  <c:v>0.184</c:v>
                </c:pt>
                <c:pt idx="1">
                  <c:v>0.18</c:v>
                </c:pt>
              </c:numCache>
            </c:numRef>
          </c:val>
          <c:extLst>
            <c:ext xmlns:c16="http://schemas.microsoft.com/office/drawing/2014/chart" uri="{C3380CC4-5D6E-409C-BE32-E72D297353CC}">
              <c16:uniqueId val="{00000000-FF9E-47B6-AF1D-63CEB96BCCEF}"/>
            </c:ext>
          </c:extLst>
        </c:ser>
        <c:ser>
          <c:idx val="1"/>
          <c:order val="1"/>
          <c:tx>
            <c:strRef>
              <c:f>age!$K$8</c:f>
              <c:strCache>
                <c:ptCount val="1"/>
                <c:pt idx="0">
                  <c:v>25-44</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age!$L$6:$M$6</c:f>
              <c:strCache>
                <c:ptCount val="2"/>
                <c:pt idx="0">
                  <c:v>Closed with Employment</c:v>
                </c:pt>
                <c:pt idx="1">
                  <c:v>Closed without employment</c:v>
                </c:pt>
              </c:strCache>
            </c:strRef>
          </c:cat>
          <c:val>
            <c:numRef>
              <c:f>age!$L$8:$M$8</c:f>
              <c:numCache>
                <c:formatCode>0%</c:formatCode>
                <c:ptCount val="2"/>
                <c:pt idx="0">
                  <c:v>0.46100000000000002</c:v>
                </c:pt>
                <c:pt idx="1">
                  <c:v>0.35399999999999998</c:v>
                </c:pt>
              </c:numCache>
            </c:numRef>
          </c:val>
          <c:extLst>
            <c:ext xmlns:c16="http://schemas.microsoft.com/office/drawing/2014/chart" uri="{C3380CC4-5D6E-409C-BE32-E72D297353CC}">
              <c16:uniqueId val="{00000001-FF9E-47B6-AF1D-63CEB96BCCEF}"/>
            </c:ext>
          </c:extLst>
        </c:ser>
        <c:ser>
          <c:idx val="2"/>
          <c:order val="2"/>
          <c:tx>
            <c:strRef>
              <c:f>age!$K$9</c:f>
              <c:strCache>
                <c:ptCount val="1"/>
                <c:pt idx="0">
                  <c:v>45-54</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age!$L$6:$M$6</c:f>
              <c:strCache>
                <c:ptCount val="2"/>
                <c:pt idx="0">
                  <c:v>Closed with Employment</c:v>
                </c:pt>
                <c:pt idx="1">
                  <c:v>Closed without employment</c:v>
                </c:pt>
              </c:strCache>
            </c:strRef>
          </c:cat>
          <c:val>
            <c:numRef>
              <c:f>age!$L$9:$M$9</c:f>
              <c:numCache>
                <c:formatCode>0%</c:formatCode>
                <c:ptCount val="2"/>
                <c:pt idx="0">
                  <c:v>0.17699999999999999</c:v>
                </c:pt>
                <c:pt idx="1">
                  <c:v>0.152</c:v>
                </c:pt>
              </c:numCache>
            </c:numRef>
          </c:val>
          <c:extLst>
            <c:ext xmlns:c16="http://schemas.microsoft.com/office/drawing/2014/chart" uri="{C3380CC4-5D6E-409C-BE32-E72D297353CC}">
              <c16:uniqueId val="{00000002-FF9E-47B6-AF1D-63CEB96BCCEF}"/>
            </c:ext>
          </c:extLst>
        </c:ser>
        <c:ser>
          <c:idx val="3"/>
          <c:order val="3"/>
          <c:tx>
            <c:strRef>
              <c:f>age!$K$10</c:f>
              <c:strCache>
                <c:ptCount val="1"/>
                <c:pt idx="0">
                  <c:v>55-64</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age!$L$6:$M$6</c:f>
              <c:strCache>
                <c:ptCount val="2"/>
                <c:pt idx="0">
                  <c:v>Closed with Employment</c:v>
                </c:pt>
                <c:pt idx="1">
                  <c:v>Closed without employment</c:v>
                </c:pt>
              </c:strCache>
            </c:strRef>
          </c:cat>
          <c:val>
            <c:numRef>
              <c:f>age!$L$10:$M$10</c:f>
              <c:numCache>
                <c:formatCode>0%</c:formatCode>
                <c:ptCount val="2"/>
                <c:pt idx="0">
                  <c:v>0.106</c:v>
                </c:pt>
                <c:pt idx="1">
                  <c:v>0.191</c:v>
                </c:pt>
              </c:numCache>
            </c:numRef>
          </c:val>
          <c:extLst>
            <c:ext xmlns:c16="http://schemas.microsoft.com/office/drawing/2014/chart" uri="{C3380CC4-5D6E-409C-BE32-E72D297353CC}">
              <c16:uniqueId val="{00000003-FF9E-47B6-AF1D-63CEB96BCCEF}"/>
            </c:ext>
          </c:extLst>
        </c:ser>
        <c:ser>
          <c:idx val="4"/>
          <c:order val="4"/>
          <c:tx>
            <c:strRef>
              <c:f>age!$K$11</c:f>
              <c:strCache>
                <c:ptCount val="1"/>
                <c:pt idx="0">
                  <c:v>65 and older</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age!$L$6:$M$6</c:f>
              <c:strCache>
                <c:ptCount val="2"/>
                <c:pt idx="0">
                  <c:v>Closed with Employment</c:v>
                </c:pt>
                <c:pt idx="1">
                  <c:v>Closed without employment</c:v>
                </c:pt>
              </c:strCache>
            </c:strRef>
          </c:cat>
          <c:val>
            <c:numRef>
              <c:f>age!$L$11:$M$11</c:f>
              <c:numCache>
                <c:formatCode>0%</c:formatCode>
                <c:ptCount val="2"/>
                <c:pt idx="0">
                  <c:v>7.0999999999999994E-2</c:v>
                </c:pt>
                <c:pt idx="1">
                  <c:v>0.124</c:v>
                </c:pt>
              </c:numCache>
            </c:numRef>
          </c:val>
          <c:extLst>
            <c:ext xmlns:c16="http://schemas.microsoft.com/office/drawing/2014/chart" uri="{C3380CC4-5D6E-409C-BE32-E72D297353CC}">
              <c16:uniqueId val="{00000004-FF9E-47B6-AF1D-63CEB96BCCEF}"/>
            </c:ext>
          </c:extLst>
        </c:ser>
        <c:dLbls>
          <c:dLblPos val="outEnd"/>
          <c:showLegendKey val="0"/>
          <c:showVal val="1"/>
          <c:showCatName val="0"/>
          <c:showSerName val="0"/>
          <c:showPercent val="0"/>
          <c:showBubbleSize val="0"/>
        </c:dLbls>
        <c:gapWidth val="100"/>
        <c:overlap val="-24"/>
        <c:axId val="2044686831"/>
        <c:axId val="2044683471"/>
      </c:barChart>
      <c:catAx>
        <c:axId val="204468683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2044683471"/>
        <c:crosses val="autoZero"/>
        <c:auto val="1"/>
        <c:lblAlgn val="ctr"/>
        <c:lblOffset val="100"/>
        <c:noMultiLvlLbl val="0"/>
      </c:catAx>
      <c:valAx>
        <c:axId val="2044683471"/>
        <c:scaling>
          <c:orientation val="minMax"/>
          <c:max val="0.5"/>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800" b="1" i="0" u="none" strike="noStrike" kern="1200" cap="all" baseline="0">
                    <a:solidFill>
                      <a:schemeClr val="lt1">
                        <a:lumMod val="85000"/>
                      </a:schemeClr>
                    </a:solidFill>
                    <a:effectLst>
                      <a:outerShdw blurRad="38100" dist="38100" dir="2700000" algn="tl">
                        <a:srgbClr val="000000">
                          <a:alpha val="43137"/>
                        </a:srgbClr>
                      </a:outerShdw>
                    </a:effectLst>
                    <a:latin typeface="+mn-lt"/>
                    <a:ea typeface="+mn-ea"/>
                    <a:cs typeface="+mn-cs"/>
                  </a:defRPr>
                </a:pPr>
                <a:r>
                  <a:rPr lang="en-US" sz="1800" b="1">
                    <a:effectLst>
                      <a:outerShdw blurRad="38100" dist="38100" dir="2700000" algn="tl">
                        <a:srgbClr val="000000">
                          <a:alpha val="43137"/>
                        </a:srgbClr>
                      </a:outerShdw>
                    </a:effectLst>
                  </a:rPr>
                  <a:t>PERCENTAGE</a:t>
                </a:r>
              </a:p>
            </c:rich>
          </c:tx>
          <c:layout>
            <c:manualLayout>
              <c:xMode val="edge"/>
              <c:yMode val="edge"/>
              <c:x val="9.9734760105286285E-3"/>
              <c:y val="0.33418973777928057"/>
            </c:manualLayout>
          </c:layout>
          <c:overlay val="0"/>
          <c:spPr>
            <a:noFill/>
            <a:ln>
              <a:noFill/>
            </a:ln>
            <a:effectLst/>
          </c:spPr>
          <c:txPr>
            <a:bodyPr rot="-5400000" spcFirstLastPara="1" vertOverflow="ellipsis" vert="horz" wrap="square" anchor="ctr" anchorCtr="1"/>
            <a:lstStyle/>
            <a:p>
              <a:pPr>
                <a:defRPr sz="1800" b="1" i="0" u="none" strike="noStrike" kern="1200" cap="all"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2044686831"/>
        <c:crosses val="autoZero"/>
        <c:crossBetween val="between"/>
        <c:majorUnit val="0.1"/>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3972406961525909E-2"/>
          <c:y val="3.6559039400506102E-2"/>
          <c:w val="0.90602762485978949"/>
          <c:h val="0.79600779820546497"/>
        </c:manualLayout>
      </c:layout>
      <c:barChart>
        <c:barDir val="col"/>
        <c:grouping val="clustered"/>
        <c:varyColors val="0"/>
        <c:ser>
          <c:idx val="0"/>
          <c:order val="0"/>
          <c:tx>
            <c:strRef>
              <c:f>gender!$K$3</c:f>
              <c:strCache>
                <c:ptCount val="1"/>
                <c:pt idx="0">
                  <c:v>Male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gender!$L$2:$M$2</c:f>
              <c:strCache>
                <c:ptCount val="2"/>
                <c:pt idx="0">
                  <c:v>Closed with Employment</c:v>
                </c:pt>
                <c:pt idx="1">
                  <c:v>Closed without Employment</c:v>
                </c:pt>
              </c:strCache>
            </c:strRef>
          </c:cat>
          <c:val>
            <c:numRef>
              <c:f>gender!$L$3:$M$3</c:f>
              <c:numCache>
                <c:formatCode>0%</c:formatCode>
                <c:ptCount val="2"/>
                <c:pt idx="0">
                  <c:v>0.59</c:v>
                </c:pt>
                <c:pt idx="1">
                  <c:v>0.55000000000000004</c:v>
                </c:pt>
              </c:numCache>
            </c:numRef>
          </c:val>
          <c:extLst>
            <c:ext xmlns:c16="http://schemas.microsoft.com/office/drawing/2014/chart" uri="{C3380CC4-5D6E-409C-BE32-E72D297353CC}">
              <c16:uniqueId val="{00000000-DCB3-46E9-A759-B1A3B72ED4A6}"/>
            </c:ext>
          </c:extLst>
        </c:ser>
        <c:ser>
          <c:idx val="1"/>
          <c:order val="1"/>
          <c:tx>
            <c:strRef>
              <c:f>gender!$K$4</c:f>
              <c:strCache>
                <c:ptCount val="1"/>
                <c:pt idx="0">
                  <c:v>Female</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gender!$L$2:$M$2</c:f>
              <c:strCache>
                <c:ptCount val="2"/>
                <c:pt idx="0">
                  <c:v>Closed with Employment</c:v>
                </c:pt>
                <c:pt idx="1">
                  <c:v>Closed without Employment</c:v>
                </c:pt>
              </c:strCache>
            </c:strRef>
          </c:cat>
          <c:val>
            <c:numRef>
              <c:f>gender!$L$4:$M$4</c:f>
              <c:numCache>
                <c:formatCode>0%</c:formatCode>
                <c:ptCount val="2"/>
                <c:pt idx="0">
                  <c:v>0.4</c:v>
                </c:pt>
                <c:pt idx="1">
                  <c:v>0.41</c:v>
                </c:pt>
              </c:numCache>
            </c:numRef>
          </c:val>
          <c:extLst>
            <c:ext xmlns:c16="http://schemas.microsoft.com/office/drawing/2014/chart" uri="{C3380CC4-5D6E-409C-BE32-E72D297353CC}">
              <c16:uniqueId val="{00000001-DCB3-46E9-A759-B1A3B72ED4A6}"/>
            </c:ext>
          </c:extLst>
        </c:ser>
        <c:ser>
          <c:idx val="2"/>
          <c:order val="2"/>
          <c:tx>
            <c:strRef>
              <c:f>gender!$K$5</c:f>
              <c:strCache>
                <c:ptCount val="1"/>
                <c:pt idx="0">
                  <c:v>Non-Binary</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gender!$L$2:$M$2</c:f>
              <c:strCache>
                <c:ptCount val="2"/>
                <c:pt idx="0">
                  <c:v>Closed with Employment</c:v>
                </c:pt>
                <c:pt idx="1">
                  <c:v>Closed without Employment</c:v>
                </c:pt>
              </c:strCache>
            </c:strRef>
          </c:cat>
          <c:val>
            <c:numRef>
              <c:f>gender!$L$5:$M$5</c:f>
              <c:numCache>
                <c:formatCode>0%</c:formatCode>
                <c:ptCount val="2"/>
                <c:pt idx="0">
                  <c:v>0.01</c:v>
                </c:pt>
                <c:pt idx="1">
                  <c:v>0.01</c:v>
                </c:pt>
              </c:numCache>
            </c:numRef>
          </c:val>
          <c:extLst>
            <c:ext xmlns:c16="http://schemas.microsoft.com/office/drawing/2014/chart" uri="{C3380CC4-5D6E-409C-BE32-E72D297353CC}">
              <c16:uniqueId val="{00000002-DCB3-46E9-A759-B1A3B72ED4A6}"/>
            </c:ext>
          </c:extLst>
        </c:ser>
        <c:ser>
          <c:idx val="3"/>
          <c:order val="3"/>
          <c:tx>
            <c:strRef>
              <c:f>gender!$K$6</c:f>
              <c:strCache>
                <c:ptCount val="1"/>
                <c:pt idx="0">
                  <c:v>Prefer not to Answer</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gender!$L$2:$M$2</c:f>
              <c:strCache>
                <c:ptCount val="2"/>
                <c:pt idx="0">
                  <c:v>Closed with Employment</c:v>
                </c:pt>
                <c:pt idx="1">
                  <c:v>Closed without Employment</c:v>
                </c:pt>
              </c:strCache>
            </c:strRef>
          </c:cat>
          <c:val>
            <c:numRef>
              <c:f>gender!$L$6:$M$6</c:f>
              <c:numCache>
                <c:formatCode>0%</c:formatCode>
                <c:ptCount val="2"/>
                <c:pt idx="0">
                  <c:v>0.01</c:v>
                </c:pt>
                <c:pt idx="1">
                  <c:v>0.03</c:v>
                </c:pt>
              </c:numCache>
            </c:numRef>
          </c:val>
          <c:extLst>
            <c:ext xmlns:c16="http://schemas.microsoft.com/office/drawing/2014/chart" uri="{C3380CC4-5D6E-409C-BE32-E72D297353CC}">
              <c16:uniqueId val="{00000003-DCB3-46E9-A759-B1A3B72ED4A6}"/>
            </c:ext>
          </c:extLst>
        </c:ser>
        <c:ser>
          <c:idx val="4"/>
          <c:order val="4"/>
          <c:tx>
            <c:strRef>
              <c:f>gender!$K$7</c:f>
              <c:strCache>
                <c:ptCount val="1"/>
                <c:pt idx="0">
                  <c:v>Multiple Genders</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gender!$L$2:$M$2</c:f>
              <c:strCache>
                <c:ptCount val="2"/>
                <c:pt idx="0">
                  <c:v>Closed with Employment</c:v>
                </c:pt>
                <c:pt idx="1">
                  <c:v>Closed without Employment</c:v>
                </c:pt>
              </c:strCache>
            </c:strRef>
          </c:cat>
          <c:val>
            <c:numRef>
              <c:f>gender!$L$7:$M$7</c:f>
              <c:numCache>
                <c:formatCode>0%</c:formatCode>
                <c:ptCount val="2"/>
                <c:pt idx="0">
                  <c:v>0</c:v>
                </c:pt>
                <c:pt idx="1">
                  <c:v>0.01</c:v>
                </c:pt>
              </c:numCache>
            </c:numRef>
          </c:val>
          <c:extLst>
            <c:ext xmlns:c16="http://schemas.microsoft.com/office/drawing/2014/chart" uri="{C3380CC4-5D6E-409C-BE32-E72D297353CC}">
              <c16:uniqueId val="{00000004-DCB3-46E9-A759-B1A3B72ED4A6}"/>
            </c:ext>
          </c:extLst>
        </c:ser>
        <c:dLbls>
          <c:showLegendKey val="0"/>
          <c:showVal val="0"/>
          <c:showCatName val="0"/>
          <c:showSerName val="0"/>
          <c:showPercent val="0"/>
          <c:showBubbleSize val="0"/>
        </c:dLbls>
        <c:gapWidth val="100"/>
        <c:overlap val="-24"/>
        <c:axId val="2044678191"/>
        <c:axId val="2044680111"/>
      </c:barChart>
      <c:catAx>
        <c:axId val="2044678191"/>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2044680111"/>
        <c:crosses val="autoZero"/>
        <c:auto val="1"/>
        <c:lblAlgn val="ctr"/>
        <c:lblOffset val="100"/>
        <c:noMultiLvlLbl val="0"/>
      </c:catAx>
      <c:valAx>
        <c:axId val="2044680111"/>
        <c:scaling>
          <c:orientation val="minMax"/>
        </c:scaling>
        <c:delete val="0"/>
        <c:axPos val="l"/>
        <c:majorGridlines>
          <c:spPr>
            <a:ln w="9525" cap="flat" cmpd="sng" algn="ctr">
              <a:solidFill>
                <a:schemeClr val="lt1">
                  <a:lumMod val="95000"/>
                  <a:alpha val="10000"/>
                </a:schemeClr>
              </a:solidFill>
              <a:round/>
            </a:ln>
            <a:effectLst/>
          </c:spPr>
        </c:majorGridlines>
        <c:title>
          <c:tx>
            <c:rich>
              <a:bodyPr rot="-5400000" spcFirstLastPara="1" vertOverflow="ellipsis" vert="horz" wrap="square" anchor="ctr" anchorCtr="1"/>
              <a:lstStyle/>
              <a:p>
                <a:pPr>
                  <a:defRPr sz="1800" b="1" i="0" u="none" strike="noStrike" kern="1200" cap="all" baseline="0">
                    <a:solidFill>
                      <a:schemeClr val="lt1">
                        <a:lumMod val="85000"/>
                      </a:schemeClr>
                    </a:solidFill>
                    <a:effectLst>
                      <a:outerShdw blurRad="38100" dist="38100" dir="2700000" algn="tl">
                        <a:srgbClr val="000000">
                          <a:alpha val="43137"/>
                        </a:srgbClr>
                      </a:outerShdw>
                    </a:effectLst>
                    <a:latin typeface="+mn-lt"/>
                    <a:ea typeface="+mn-ea"/>
                    <a:cs typeface="+mn-cs"/>
                  </a:defRPr>
                </a:pPr>
                <a:r>
                  <a:rPr lang="en-US" sz="1800">
                    <a:effectLst>
                      <a:outerShdw blurRad="38100" dist="38100" dir="2700000" algn="tl">
                        <a:srgbClr val="000000">
                          <a:alpha val="43137"/>
                        </a:srgbClr>
                      </a:outerShdw>
                    </a:effectLst>
                  </a:rPr>
                  <a:t>Percentage</a:t>
                </a:r>
              </a:p>
            </c:rich>
          </c:tx>
          <c:overlay val="0"/>
          <c:spPr>
            <a:noFill/>
            <a:ln>
              <a:noFill/>
            </a:ln>
            <a:effectLst/>
          </c:spPr>
          <c:txPr>
            <a:bodyPr rot="-5400000" spcFirstLastPara="1" vertOverflow="ellipsis" vert="horz" wrap="square" anchor="ctr" anchorCtr="1"/>
            <a:lstStyle/>
            <a:p>
              <a:pPr>
                <a:defRPr sz="1800" b="1" i="0" u="none" strike="noStrike" kern="1200" cap="all"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2044678191"/>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disability!$J$4</c:f>
              <c:strCache>
                <c:ptCount val="1"/>
                <c:pt idx="0">
                  <c:v>Blind/Visually Impaired</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disability!$K$4:$L$4</c:f>
              <c:numCache>
                <c:formatCode>0%</c:formatCode>
                <c:ptCount val="2"/>
                <c:pt idx="0">
                  <c:v>0.01</c:v>
                </c:pt>
                <c:pt idx="1">
                  <c:v>0.01</c:v>
                </c:pt>
              </c:numCache>
            </c:numRef>
          </c:val>
          <c:extLst>
            <c:ext xmlns:c16="http://schemas.microsoft.com/office/drawing/2014/chart" uri="{C3380CC4-5D6E-409C-BE32-E72D297353CC}">
              <c16:uniqueId val="{00000000-220B-4C6C-9612-5ED95D16A5B2}"/>
            </c:ext>
          </c:extLst>
        </c:ser>
        <c:ser>
          <c:idx val="1"/>
          <c:order val="1"/>
          <c:tx>
            <c:strRef>
              <c:f>disability!$J$5</c:f>
              <c:strCache>
                <c:ptCount val="1"/>
                <c:pt idx="0">
                  <c:v>Deaf/Hard of Hearing</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disability!$K$5:$L$5</c:f>
              <c:numCache>
                <c:formatCode>0%</c:formatCode>
                <c:ptCount val="2"/>
                <c:pt idx="0">
                  <c:v>7.0000000000000007E-2</c:v>
                </c:pt>
                <c:pt idx="1">
                  <c:v>0.12</c:v>
                </c:pt>
              </c:numCache>
            </c:numRef>
          </c:val>
          <c:extLst>
            <c:ext xmlns:c16="http://schemas.microsoft.com/office/drawing/2014/chart" uri="{C3380CC4-5D6E-409C-BE32-E72D297353CC}">
              <c16:uniqueId val="{00000001-220B-4C6C-9612-5ED95D16A5B2}"/>
            </c:ext>
          </c:extLst>
        </c:ser>
        <c:ser>
          <c:idx val="2"/>
          <c:order val="2"/>
          <c:tx>
            <c:strRef>
              <c:f>disability!$J$6</c:f>
              <c:strCache>
                <c:ptCount val="1"/>
                <c:pt idx="0">
                  <c:v>Intellecutal/Developmental Disability Or Cognitive</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disability!$K$6:$L$6</c:f>
              <c:numCache>
                <c:formatCode>0%</c:formatCode>
                <c:ptCount val="2"/>
                <c:pt idx="0">
                  <c:v>0.23</c:v>
                </c:pt>
                <c:pt idx="1">
                  <c:v>0.24</c:v>
                </c:pt>
              </c:numCache>
            </c:numRef>
          </c:val>
          <c:extLst>
            <c:ext xmlns:c16="http://schemas.microsoft.com/office/drawing/2014/chart" uri="{C3380CC4-5D6E-409C-BE32-E72D297353CC}">
              <c16:uniqueId val="{00000002-220B-4C6C-9612-5ED95D16A5B2}"/>
            </c:ext>
          </c:extLst>
        </c:ser>
        <c:ser>
          <c:idx val="3"/>
          <c:order val="3"/>
          <c:tx>
            <c:strRef>
              <c:f>disability!$J$7</c:f>
              <c:strCache>
                <c:ptCount val="1"/>
                <c:pt idx="0">
                  <c:v>Mental Health</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disability!$K$7:$L$7</c:f>
              <c:numCache>
                <c:formatCode>0%</c:formatCode>
                <c:ptCount val="2"/>
                <c:pt idx="0">
                  <c:v>0.2</c:v>
                </c:pt>
                <c:pt idx="1">
                  <c:v>0.2</c:v>
                </c:pt>
              </c:numCache>
            </c:numRef>
          </c:val>
          <c:extLst>
            <c:ext xmlns:c16="http://schemas.microsoft.com/office/drawing/2014/chart" uri="{C3380CC4-5D6E-409C-BE32-E72D297353CC}">
              <c16:uniqueId val="{00000003-220B-4C6C-9612-5ED95D16A5B2}"/>
            </c:ext>
          </c:extLst>
        </c:ser>
        <c:ser>
          <c:idx val="4"/>
          <c:order val="4"/>
          <c:tx>
            <c:strRef>
              <c:f>disability!$J$8</c:f>
              <c:strCache>
                <c:ptCount val="1"/>
                <c:pt idx="0">
                  <c:v>Mobility</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disability!$K$8:$L$8</c:f>
              <c:numCache>
                <c:formatCode>0%</c:formatCode>
                <c:ptCount val="2"/>
                <c:pt idx="0">
                  <c:v>0.12</c:v>
                </c:pt>
                <c:pt idx="1">
                  <c:v>0.1</c:v>
                </c:pt>
              </c:numCache>
            </c:numRef>
          </c:val>
          <c:extLst>
            <c:ext xmlns:c16="http://schemas.microsoft.com/office/drawing/2014/chart" uri="{C3380CC4-5D6E-409C-BE32-E72D297353CC}">
              <c16:uniqueId val="{00000004-220B-4C6C-9612-5ED95D16A5B2}"/>
            </c:ext>
          </c:extLst>
        </c:ser>
        <c:ser>
          <c:idx val="5"/>
          <c:order val="5"/>
          <c:tx>
            <c:strRef>
              <c:f>disability!$J$9</c:f>
              <c:strCache>
                <c:ptCount val="1"/>
                <c:pt idx="0">
                  <c:v>Multiple Disabilties</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disability!$K$9:$L$9</c:f>
              <c:numCache>
                <c:formatCode>0%</c:formatCode>
                <c:ptCount val="2"/>
                <c:pt idx="0">
                  <c:v>0.34</c:v>
                </c:pt>
                <c:pt idx="1">
                  <c:v>0.28999999999999998</c:v>
                </c:pt>
              </c:numCache>
            </c:numRef>
          </c:val>
          <c:extLst>
            <c:ext xmlns:c16="http://schemas.microsoft.com/office/drawing/2014/chart" uri="{C3380CC4-5D6E-409C-BE32-E72D297353CC}">
              <c16:uniqueId val="{00000005-220B-4C6C-9612-5ED95D16A5B2}"/>
            </c:ext>
          </c:extLst>
        </c:ser>
        <c:ser>
          <c:idx val="6"/>
          <c:order val="6"/>
          <c:tx>
            <c:strRef>
              <c:f>disability!$J$10</c:f>
              <c:strCache>
                <c:ptCount val="1"/>
                <c:pt idx="0">
                  <c:v>Other</c:v>
                </c:pt>
              </c:strCache>
            </c:strRef>
          </c:tx>
          <c:spPr>
            <a:solidFill>
              <a:srgbClr val="FF33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disability!$K$3:$L$3</c:f>
              <c:strCache>
                <c:ptCount val="2"/>
                <c:pt idx="0">
                  <c:v>Closed wthout Employment</c:v>
                </c:pt>
                <c:pt idx="1">
                  <c:v>Closed with Employment</c:v>
                </c:pt>
              </c:strCache>
            </c:strRef>
          </c:cat>
          <c:val>
            <c:numRef>
              <c:f>disability!$K$10:$L$10</c:f>
              <c:numCache>
                <c:formatCode>0%</c:formatCode>
                <c:ptCount val="2"/>
                <c:pt idx="0">
                  <c:v>0.02</c:v>
                </c:pt>
                <c:pt idx="1">
                  <c:v>0.04</c:v>
                </c:pt>
              </c:numCache>
            </c:numRef>
          </c:val>
          <c:extLst>
            <c:ext xmlns:c16="http://schemas.microsoft.com/office/drawing/2014/chart" uri="{C3380CC4-5D6E-409C-BE32-E72D297353CC}">
              <c16:uniqueId val="{00000006-220B-4C6C-9612-5ED95D16A5B2}"/>
            </c:ext>
          </c:extLst>
        </c:ser>
        <c:dLbls>
          <c:showLegendKey val="0"/>
          <c:showVal val="0"/>
          <c:showCatName val="0"/>
          <c:showSerName val="0"/>
          <c:showPercent val="0"/>
          <c:showBubbleSize val="0"/>
        </c:dLbls>
        <c:gapWidth val="115"/>
        <c:overlap val="-20"/>
        <c:axId val="669499903"/>
        <c:axId val="669505183"/>
      </c:barChart>
      <c:catAx>
        <c:axId val="669499903"/>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669505183"/>
        <c:crosses val="autoZero"/>
        <c:auto val="1"/>
        <c:lblAlgn val="ctr"/>
        <c:lblOffset val="100"/>
        <c:noMultiLvlLbl val="0"/>
      </c:catAx>
      <c:valAx>
        <c:axId val="669505183"/>
        <c:scaling>
          <c:orientation val="minMax"/>
        </c:scaling>
        <c:delete val="0"/>
        <c:axPos val="b"/>
        <c:majorGridlines>
          <c:spPr>
            <a:ln w="9525" cap="flat" cmpd="sng" algn="ctr">
              <a:solidFill>
                <a:schemeClr val="lt1">
                  <a:lumMod val="95000"/>
                  <a:alpha val="10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6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669499903"/>
        <c:crosses val="autoZero"/>
        <c:crossBetween val="between"/>
        <c:majorUnit val="0.1"/>
      </c:valAx>
      <c:spPr>
        <a:noFill/>
        <a:ln>
          <a:noFill/>
        </a:ln>
        <a:effectLst/>
      </c:spPr>
    </c:plotArea>
    <c:legend>
      <c:legendPos val="r"/>
      <c:layout>
        <c:manualLayout>
          <c:xMode val="edge"/>
          <c:yMode val="edge"/>
          <c:x val="0.66501247606044722"/>
          <c:y val="0.13776095287107704"/>
          <c:w val="0.32757645088026566"/>
          <c:h val="0.77860108318183285"/>
        </c:manualLayout>
      </c:layout>
      <c:overlay val="0"/>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'DVRS services'!$N$4</c:f>
              <c:strCache>
                <c:ptCount val="1"/>
                <c:pt idx="0">
                  <c:v>Average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1"/>
            <c:invertIfNegative val="0"/>
            <c:bubble3D val="0"/>
            <c:spPr>
              <a:solidFill>
                <a:schemeClr val="accent2"/>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89D1-47B1-A056-21E34FB021E2}"/>
              </c:ext>
            </c:extLst>
          </c:dPt>
          <c:dLbls>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lt1">
                        <a:lumMod val="85000"/>
                      </a:schemeClr>
                    </a:solidFill>
                    <a:effectLst/>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'DVRS services'!$O$3:$P$3</c:f>
              <c:strCache>
                <c:ptCount val="2"/>
                <c:pt idx="0">
                  <c:v>Closed without Employment</c:v>
                </c:pt>
                <c:pt idx="1">
                  <c:v>Closed with Employment</c:v>
                </c:pt>
              </c:strCache>
            </c:strRef>
          </c:cat>
          <c:val>
            <c:numRef>
              <c:f>'DVRS services'!$O$4:$P$4</c:f>
              <c:numCache>
                <c:formatCode>General</c:formatCode>
                <c:ptCount val="2"/>
                <c:pt idx="0">
                  <c:v>3.42</c:v>
                </c:pt>
                <c:pt idx="1">
                  <c:v>4.2300000000000004</c:v>
                </c:pt>
              </c:numCache>
            </c:numRef>
          </c:val>
          <c:extLst>
            <c:ext xmlns:c16="http://schemas.microsoft.com/office/drawing/2014/chart" uri="{C3380CC4-5D6E-409C-BE32-E72D297353CC}">
              <c16:uniqueId val="{00000002-432C-49D5-AF13-3729E8301D23}"/>
            </c:ext>
          </c:extLst>
        </c:ser>
        <c:dLbls>
          <c:showLegendKey val="0"/>
          <c:showVal val="0"/>
          <c:showCatName val="0"/>
          <c:showSerName val="0"/>
          <c:showPercent val="0"/>
          <c:showBubbleSize val="0"/>
        </c:dLbls>
        <c:gapWidth val="115"/>
        <c:overlap val="-20"/>
        <c:axId val="669492703"/>
        <c:axId val="669493183"/>
      </c:barChart>
      <c:catAx>
        <c:axId val="669492703"/>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669493183"/>
        <c:crosses val="autoZero"/>
        <c:auto val="1"/>
        <c:lblAlgn val="ctr"/>
        <c:lblOffset val="100"/>
        <c:noMultiLvlLbl val="0"/>
      </c:catAx>
      <c:valAx>
        <c:axId val="669493183"/>
        <c:scaling>
          <c:orientation val="minMax"/>
          <c:max val="5"/>
        </c:scaling>
        <c:delete val="0"/>
        <c:axPos val="b"/>
        <c:majorGridlines>
          <c:spPr>
            <a:ln w="9525" cap="flat" cmpd="sng" algn="ctr">
              <a:solidFill>
                <a:schemeClr val="lt1">
                  <a:lumMod val="95000"/>
                  <a:alpha val="10000"/>
                </a:schemeClr>
              </a:solidFill>
              <a:round/>
            </a:ln>
            <a:effectLst/>
          </c:spPr>
        </c:majorGridlines>
        <c:title>
          <c:tx>
            <c:rich>
              <a:bodyPr rot="0" spcFirstLastPara="1" vertOverflow="ellipsis" vert="horz" wrap="square" anchor="ctr" anchorCtr="1"/>
              <a:lstStyle/>
              <a:p>
                <a:pPr>
                  <a:defRPr sz="1400" b="1" i="0" u="none" strike="noStrike" kern="1200" cap="all" baseline="0">
                    <a:solidFill>
                      <a:schemeClr val="lt1">
                        <a:lumMod val="85000"/>
                      </a:schemeClr>
                    </a:solidFill>
                    <a:latin typeface="+mn-lt"/>
                    <a:ea typeface="+mn-ea"/>
                    <a:cs typeface="+mn-cs"/>
                  </a:defRPr>
                </a:pPr>
                <a:r>
                  <a:rPr lang="en-US"/>
                  <a:t>Average</a:t>
                </a:r>
              </a:p>
            </c:rich>
          </c:tx>
          <c:overlay val="0"/>
          <c:spPr>
            <a:noFill/>
            <a:ln>
              <a:noFill/>
            </a:ln>
            <a:effectLst/>
          </c:spPr>
          <c:txPr>
            <a:bodyPr rot="0" spcFirstLastPara="1" vertOverflow="ellipsis" vert="horz" wrap="square" anchor="ctr" anchorCtr="1"/>
            <a:lstStyle/>
            <a:p>
              <a:pPr>
                <a:defRPr sz="14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669492703"/>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Closed with Employment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5591-4FC3-B95A-A2776B8952B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5591-4FC3-B95A-A2776B8952B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'DVRS services III'!$L$4:$L$5</c:f>
              <c:strCache>
                <c:ptCount val="2"/>
                <c:pt idx="0">
                  <c:v>Yes</c:v>
                </c:pt>
                <c:pt idx="1">
                  <c:v>No</c:v>
                </c:pt>
              </c:strCache>
            </c:strRef>
          </c:cat>
          <c:val>
            <c:numRef>
              <c:f>'DVRS services III'!$M$4:$M$5</c:f>
              <c:numCache>
                <c:formatCode>General</c:formatCode>
                <c:ptCount val="2"/>
                <c:pt idx="0">
                  <c:v>119</c:v>
                </c:pt>
                <c:pt idx="1">
                  <c:v>44</c:v>
                </c:pt>
              </c:numCache>
            </c:numRef>
          </c:val>
          <c:extLst>
            <c:ext xmlns:c16="http://schemas.microsoft.com/office/drawing/2014/chart" uri="{C3380CC4-5D6E-409C-BE32-E72D297353CC}">
              <c16:uniqueId val="{00000004-5591-4FC3-B95A-A2776B8952B2}"/>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6237687902648554"/>
          <c:y val="0.46321107442214876"/>
          <c:w val="0.14242104111985998"/>
          <c:h val="0.24345092661620477"/>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Closed without Employment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3130-49E8-842C-AF987EA73560}"/>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3130-49E8-842C-AF987EA73560}"/>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'DVRS services III'!$J$18:$J$19</c:f>
              <c:strCache>
                <c:ptCount val="2"/>
                <c:pt idx="0">
                  <c:v>Yes</c:v>
                </c:pt>
                <c:pt idx="1">
                  <c:v>No</c:v>
                </c:pt>
              </c:strCache>
            </c:strRef>
          </c:cat>
          <c:val>
            <c:numRef>
              <c:f>'DVRS services III'!$K$18:$K$19</c:f>
              <c:numCache>
                <c:formatCode>0%</c:formatCode>
                <c:ptCount val="2"/>
                <c:pt idx="0">
                  <c:v>0.49</c:v>
                </c:pt>
                <c:pt idx="1">
                  <c:v>0.51</c:v>
                </c:pt>
              </c:numCache>
            </c:numRef>
          </c:val>
          <c:extLst>
            <c:ext xmlns:c16="http://schemas.microsoft.com/office/drawing/2014/chart" uri="{C3380CC4-5D6E-409C-BE32-E72D297353CC}">
              <c16:uniqueId val="{00000004-3130-49E8-842C-AF987EA7356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7349300087489059"/>
          <c:y val="0.44297659258289179"/>
          <c:w val="0.17717837253693408"/>
          <c:h val="0.25399402288166278"/>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Closed with Employment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0032764654418198"/>
          <c:y val="0.19377333041703124"/>
          <c:w val="0.43929155730533681"/>
          <c:h val="0.73215259550889478"/>
        </c:manualLayout>
      </c:layout>
      <c:pieChart>
        <c:varyColors val="1"/>
        <c:ser>
          <c:idx val="0"/>
          <c:order val="0"/>
          <c:tx>
            <c:strRef>
              <c:f>'DVRS services V'!$K$6</c:f>
              <c:strCache>
                <c:ptCount val="1"/>
                <c:pt idx="0">
                  <c:v>Closed with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005E-45A0-9F6E-FFC073FC4492}"/>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005E-45A0-9F6E-FFC073FC4492}"/>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0"/>
            <c:extLst>
              <c:ext xmlns:c15="http://schemas.microsoft.com/office/drawing/2012/chart" uri="{CE6537A1-D6FC-4f65-9D91-7224C49458BB}"/>
            </c:extLst>
          </c:dLbls>
          <c:cat>
            <c:strRef>
              <c:f>'DVRS services V'!$J$7:$J$8</c:f>
              <c:strCache>
                <c:ptCount val="2"/>
                <c:pt idx="0">
                  <c:v>Yes</c:v>
                </c:pt>
                <c:pt idx="1">
                  <c:v>No</c:v>
                </c:pt>
              </c:strCache>
            </c:strRef>
          </c:cat>
          <c:val>
            <c:numRef>
              <c:f>'DVRS services V'!$K$7:$K$8</c:f>
              <c:numCache>
                <c:formatCode>0%</c:formatCode>
                <c:ptCount val="2"/>
                <c:pt idx="0">
                  <c:v>0.8</c:v>
                </c:pt>
                <c:pt idx="1">
                  <c:v>0.2</c:v>
                </c:pt>
              </c:numCache>
            </c:numRef>
          </c:val>
          <c:extLst>
            <c:ext xmlns:c16="http://schemas.microsoft.com/office/drawing/2014/chart" uri="{C3380CC4-5D6E-409C-BE32-E72D297353CC}">
              <c16:uniqueId val="{00000004-AD19-4084-8998-923DC1633320}"/>
            </c:ext>
          </c:extLst>
        </c:ser>
        <c:dLbls>
          <c:dLblPos val="ctr"/>
          <c:showLegendKey val="0"/>
          <c:showVal val="1"/>
          <c:showCatName val="0"/>
          <c:showSerName val="0"/>
          <c:showPercent val="0"/>
          <c:showBubbleSize val="0"/>
          <c:showLeaderLines val="0"/>
        </c:dLbls>
        <c:firstSliceAng val="0"/>
      </c:pieChart>
      <c:spPr>
        <a:noFill/>
        <a:ln>
          <a:noFill/>
        </a:ln>
        <a:effectLst/>
      </c:spPr>
    </c:plotArea>
    <c:legend>
      <c:legendPos val="r"/>
      <c:layout>
        <c:manualLayout>
          <c:xMode val="edge"/>
          <c:yMode val="edge"/>
          <c:x val="0.74333732911742223"/>
          <c:y val="0.46244602878208635"/>
          <c:w val="0.17005943429746581"/>
          <c:h val="0.2243777530287321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22511951515314402"/>
          <c:y val="0.23056836839138853"/>
          <c:w val="0.46975993443208952"/>
          <c:h val="0.66580267085973344"/>
        </c:manualLayout>
      </c:layout>
      <c:pieChart>
        <c:varyColors val="1"/>
        <c:ser>
          <c:idx val="0"/>
          <c:order val="0"/>
          <c:tx>
            <c:strRef>
              <c:f>'DVRS services V'!$K$11</c:f>
              <c:strCache>
                <c:ptCount val="1"/>
                <c:pt idx="0">
                  <c:v>Closed without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1319-48E7-8EA7-95F795DA4484}"/>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1319-48E7-8EA7-95F795DA4484}"/>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'DVRS services V'!$J$12:$J$13</c:f>
              <c:strCache>
                <c:ptCount val="2"/>
                <c:pt idx="0">
                  <c:v>Yes</c:v>
                </c:pt>
                <c:pt idx="1">
                  <c:v>No</c:v>
                </c:pt>
              </c:strCache>
            </c:strRef>
          </c:cat>
          <c:val>
            <c:numRef>
              <c:f>'DVRS services V'!$K$12:$K$13</c:f>
              <c:numCache>
                <c:formatCode>0%</c:formatCode>
                <c:ptCount val="2"/>
                <c:pt idx="0">
                  <c:v>0.61</c:v>
                </c:pt>
                <c:pt idx="1">
                  <c:v>0.39</c:v>
                </c:pt>
              </c:numCache>
            </c:numRef>
          </c:val>
          <c:extLst>
            <c:ext xmlns:c16="http://schemas.microsoft.com/office/drawing/2014/chart" uri="{C3380CC4-5D6E-409C-BE32-E72D297353CC}">
              <c16:uniqueId val="{00000004-E15B-44CD-A009-C445D41074A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531077299343889"/>
          <c:y val="0.45018859530896271"/>
          <c:w val="0.14744238735371565"/>
          <c:h val="0.2167342712900932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'Counselor services'!$M$6</c:f>
              <c:strCache>
                <c:ptCount val="1"/>
                <c:pt idx="0">
                  <c:v>Average</c:v>
                </c:pt>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Pt>
            <c:idx val="1"/>
            <c:invertIfNegative val="0"/>
            <c:bubble3D val="0"/>
            <c:spPr>
              <a:solidFill>
                <a:schemeClr val="accent2"/>
              </a:solidFill>
              <a:ln>
                <a:noFill/>
              </a:ln>
              <a:effectLst>
                <a:outerShdw blurRad="57150" dist="19050" dir="5400000" algn="ctr" rotWithShape="0">
                  <a:srgbClr val="000000">
                    <a:alpha val="63000"/>
                  </a:srgbClr>
                </a:outerShdw>
              </a:effectLst>
            </c:spPr>
            <c:extLst>
              <c:ext xmlns:c16="http://schemas.microsoft.com/office/drawing/2014/chart" uri="{C3380CC4-5D6E-409C-BE32-E72D297353CC}">
                <c16:uniqueId val="{00000001-F7BB-4A4C-96DF-C99F7B350F76}"/>
              </c:ext>
            </c:extLst>
          </c:dPt>
          <c:dLbls>
            <c:spPr>
              <a:noFill/>
              <a:ln>
                <a:noFill/>
              </a:ln>
              <a:effectLst/>
            </c:spPr>
            <c:txPr>
              <a:bodyPr rot="0" spcFirstLastPara="1" vertOverflow="ellipsis" vert="horz" wrap="square" anchor="ctr" anchorCtr="1"/>
              <a:lstStyle/>
              <a:p>
                <a:pPr>
                  <a:defRPr sz="18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'Counselor services'!$N$5:$O$5</c:f>
              <c:strCache>
                <c:ptCount val="2"/>
                <c:pt idx="0">
                  <c:v>Closed without Employment</c:v>
                </c:pt>
                <c:pt idx="1">
                  <c:v>Closed with Employment</c:v>
                </c:pt>
              </c:strCache>
            </c:strRef>
          </c:cat>
          <c:val>
            <c:numRef>
              <c:f>'Counselor services'!$N$6:$O$6</c:f>
              <c:numCache>
                <c:formatCode>General</c:formatCode>
                <c:ptCount val="2"/>
                <c:pt idx="0">
                  <c:v>3.39</c:v>
                </c:pt>
                <c:pt idx="1">
                  <c:v>4.2</c:v>
                </c:pt>
              </c:numCache>
            </c:numRef>
          </c:val>
          <c:extLst>
            <c:ext xmlns:c16="http://schemas.microsoft.com/office/drawing/2014/chart" uri="{C3380CC4-5D6E-409C-BE32-E72D297353CC}">
              <c16:uniqueId val="{00000002-0697-47C2-B72E-10BD66088669}"/>
            </c:ext>
          </c:extLst>
        </c:ser>
        <c:dLbls>
          <c:dLblPos val="outEnd"/>
          <c:showLegendKey val="0"/>
          <c:showVal val="1"/>
          <c:showCatName val="0"/>
          <c:showSerName val="0"/>
          <c:showPercent val="0"/>
          <c:showBubbleSize val="0"/>
        </c:dLbls>
        <c:gapWidth val="115"/>
        <c:overlap val="-20"/>
        <c:axId val="1407251327"/>
        <c:axId val="1407237407"/>
      </c:barChart>
      <c:catAx>
        <c:axId val="1407251327"/>
        <c:scaling>
          <c:orientation val="minMax"/>
        </c:scaling>
        <c:delete val="0"/>
        <c:axPos val="l"/>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800" b="1" i="0" u="none" strike="noStrike" kern="1200" baseline="0">
                <a:solidFill>
                  <a:schemeClr val="lt1">
                    <a:lumMod val="85000"/>
                  </a:schemeClr>
                </a:solidFill>
                <a:latin typeface="+mn-lt"/>
                <a:ea typeface="+mn-ea"/>
                <a:cs typeface="+mn-cs"/>
              </a:defRPr>
            </a:pPr>
            <a:endParaRPr lang="en-US"/>
          </a:p>
        </c:txPr>
        <c:crossAx val="1407237407"/>
        <c:crosses val="autoZero"/>
        <c:auto val="1"/>
        <c:lblAlgn val="ctr"/>
        <c:lblOffset val="100"/>
        <c:noMultiLvlLbl val="0"/>
      </c:catAx>
      <c:valAx>
        <c:axId val="1407237407"/>
        <c:scaling>
          <c:orientation val="minMax"/>
          <c:max val="5"/>
          <c:min val="0"/>
        </c:scaling>
        <c:delete val="0"/>
        <c:axPos val="b"/>
        <c:majorGridlines>
          <c:spPr>
            <a:ln w="9525" cap="flat" cmpd="sng" algn="ctr">
              <a:solidFill>
                <a:schemeClr val="lt1">
                  <a:lumMod val="95000"/>
                  <a:alpha val="10000"/>
                </a:schemeClr>
              </a:solidFill>
              <a:round/>
            </a:ln>
            <a:effectLst/>
          </c:spPr>
        </c:majorGridlines>
        <c:title>
          <c:tx>
            <c:rich>
              <a:bodyPr rot="0" spcFirstLastPara="1" vertOverflow="ellipsis" vert="horz" wrap="square" anchor="ctr" anchorCtr="1"/>
              <a:lstStyle/>
              <a:p>
                <a:pPr>
                  <a:defRPr sz="1400" b="1" i="0" u="none" strike="noStrike" kern="1200" cap="all" baseline="0">
                    <a:solidFill>
                      <a:schemeClr val="lt1">
                        <a:lumMod val="85000"/>
                      </a:schemeClr>
                    </a:solidFill>
                    <a:latin typeface="+mn-lt"/>
                    <a:ea typeface="+mn-ea"/>
                    <a:cs typeface="+mn-cs"/>
                  </a:defRPr>
                </a:pPr>
                <a:r>
                  <a:rPr lang="en-US"/>
                  <a:t>Average</a:t>
                </a:r>
              </a:p>
            </c:rich>
          </c:tx>
          <c:overlay val="0"/>
          <c:spPr>
            <a:noFill/>
            <a:ln>
              <a:noFill/>
            </a:ln>
            <a:effectLst/>
          </c:spPr>
          <c:txPr>
            <a:bodyPr rot="0" spcFirstLastPara="1" vertOverflow="ellipsis" vert="horz" wrap="square" anchor="ctr" anchorCtr="1"/>
            <a:lstStyle/>
            <a:p>
              <a:pPr>
                <a:defRPr sz="1400" b="1" i="0" u="none" strike="noStrike" kern="1200" cap="all" baseline="0">
                  <a:solidFill>
                    <a:schemeClr val="lt1">
                      <a:lumMod val="8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8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1407251327"/>
        <c:crosses val="autoZero"/>
        <c:crossBetween val="between"/>
        <c:majorUnit val="1"/>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sz="1200"/>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'Counselor services II'!$N$6</c:f>
              <c:strCache>
                <c:ptCount val="1"/>
                <c:pt idx="0">
                  <c:v>Closed with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4CB-46AF-962C-EA81FB57A23B}"/>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4CB-46AF-962C-EA81FB57A23B}"/>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'Counselor services II'!$M$7:$M$8</c:f>
              <c:strCache>
                <c:ptCount val="2"/>
                <c:pt idx="0">
                  <c:v>Yes</c:v>
                </c:pt>
                <c:pt idx="1">
                  <c:v>No</c:v>
                </c:pt>
              </c:strCache>
            </c:strRef>
          </c:cat>
          <c:val>
            <c:numRef>
              <c:f>'Counselor services II'!$N$7:$N$8</c:f>
              <c:numCache>
                <c:formatCode>0%</c:formatCode>
                <c:ptCount val="2"/>
                <c:pt idx="0">
                  <c:v>0.71</c:v>
                </c:pt>
                <c:pt idx="1">
                  <c:v>0.28999999999999998</c:v>
                </c:pt>
              </c:numCache>
            </c:numRef>
          </c:val>
          <c:extLst>
            <c:ext xmlns:c16="http://schemas.microsoft.com/office/drawing/2014/chart" uri="{C3380CC4-5D6E-409C-BE32-E72D297353CC}">
              <c16:uniqueId val="{00000004-C6B2-4CBE-AE80-E613DD4F3FA0}"/>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4937616474439217"/>
          <c:y val="0.39753644082836737"/>
          <c:w val="0.13329088110264001"/>
          <c:h val="0.30760307095419936"/>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'Counselor services II'!$N$11</c:f>
              <c:strCache>
                <c:ptCount val="1"/>
                <c:pt idx="0">
                  <c:v>Closed without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D3E3-48C7-A0FD-B941557B6F5F}"/>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D3E3-48C7-A0FD-B941557B6F5F}"/>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'Counselor services II'!$M$12:$M$13</c:f>
              <c:strCache>
                <c:ptCount val="2"/>
                <c:pt idx="0">
                  <c:v>Yes</c:v>
                </c:pt>
                <c:pt idx="1">
                  <c:v>No</c:v>
                </c:pt>
              </c:strCache>
            </c:strRef>
          </c:cat>
          <c:val>
            <c:numRef>
              <c:f>'Counselor services II'!$N$12:$N$13</c:f>
              <c:numCache>
                <c:formatCode>0%</c:formatCode>
                <c:ptCount val="2"/>
                <c:pt idx="0">
                  <c:v>0.54</c:v>
                </c:pt>
                <c:pt idx="1">
                  <c:v>0.46</c:v>
                </c:pt>
              </c:numCache>
            </c:numRef>
          </c:val>
          <c:extLst>
            <c:ext xmlns:c16="http://schemas.microsoft.com/office/drawing/2014/chart" uri="{C3380CC4-5D6E-409C-BE32-E72D297353CC}">
              <c16:uniqueId val="{00000004-F7E2-44E2-B706-37C002EBD82B}"/>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470036950666201"/>
          <c:y val="0.45259799440774734"/>
          <c:w val="0.15539209136728693"/>
          <c:h val="0.23951264048992421"/>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Closed with Employment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Employment!$N$4</c:f>
              <c:strCache>
                <c:ptCount val="1"/>
                <c:pt idx="0">
                  <c:v>Closed with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89FE-45AB-B30E-556F7E09C1CC}"/>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89FE-45AB-B30E-556F7E09C1CC}"/>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Employment!$M$5:$M$6</c:f>
              <c:strCache>
                <c:ptCount val="2"/>
                <c:pt idx="0">
                  <c:v>Yes</c:v>
                </c:pt>
                <c:pt idx="1">
                  <c:v>No</c:v>
                </c:pt>
              </c:strCache>
            </c:strRef>
          </c:cat>
          <c:val>
            <c:numRef>
              <c:f>Employment!$N$5:$N$6</c:f>
              <c:numCache>
                <c:formatCode>0%</c:formatCode>
                <c:ptCount val="2"/>
                <c:pt idx="0">
                  <c:v>0.91</c:v>
                </c:pt>
                <c:pt idx="1">
                  <c:v>0.09</c:v>
                </c:pt>
              </c:numCache>
            </c:numRef>
          </c:val>
          <c:extLst>
            <c:ext xmlns:c16="http://schemas.microsoft.com/office/drawing/2014/chart" uri="{C3380CC4-5D6E-409C-BE32-E72D297353CC}">
              <c16:uniqueId val="{00000004-C7E2-4F4E-B189-56E94B40FB34}"/>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79455057339949275"/>
          <c:y val="0.44414673073529032"/>
          <c:w val="0.16935737196793582"/>
          <c:h val="0.2111832195884852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r>
              <a:rPr lang="en-US" sz="2400"/>
              <a:t>Closed without Employment</a:t>
            </a:r>
          </a:p>
        </c:rich>
      </c:tx>
      <c:overlay val="0"/>
      <c:spPr>
        <a:no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manualLayout>
          <c:layoutTarget val="inner"/>
          <c:xMode val="edge"/>
          <c:yMode val="edge"/>
          <c:x val="0.16708108176898387"/>
          <c:y val="0.13803302715172172"/>
          <c:w val="0.60339460524234945"/>
          <c:h val="0.84550480651100712"/>
        </c:manualLayout>
      </c:layout>
      <c:pieChart>
        <c:varyColors val="1"/>
        <c:ser>
          <c:idx val="0"/>
          <c:order val="0"/>
          <c:tx>
            <c:strRef>
              <c:f>Employment!$N$11</c:f>
              <c:strCache>
                <c:ptCount val="1"/>
                <c:pt idx="0">
                  <c:v>Closed without employment</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AC0-4A56-B043-77D2D6591949}"/>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AC0-4A56-B043-77D2D6591949}"/>
              </c:ext>
            </c:extLst>
          </c:dPt>
          <c:dLbls>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Employment!$M$12:$M$13</c:f>
              <c:strCache>
                <c:ptCount val="2"/>
                <c:pt idx="0">
                  <c:v>Yes</c:v>
                </c:pt>
                <c:pt idx="1">
                  <c:v>No</c:v>
                </c:pt>
              </c:strCache>
            </c:strRef>
          </c:cat>
          <c:val>
            <c:numRef>
              <c:f>Employment!$N$12:$N$13</c:f>
              <c:numCache>
                <c:formatCode>0%</c:formatCode>
                <c:ptCount val="2"/>
                <c:pt idx="0">
                  <c:v>0.28999999999999998</c:v>
                </c:pt>
                <c:pt idx="1">
                  <c:v>0.71</c:v>
                </c:pt>
              </c:numCache>
            </c:numRef>
          </c:val>
          <c:extLst>
            <c:ext xmlns:c16="http://schemas.microsoft.com/office/drawing/2014/chart" uri="{C3380CC4-5D6E-409C-BE32-E72D297353CC}">
              <c16:uniqueId val="{00000004-A590-4E0A-8C73-F75232A24A21}"/>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81758498399188673"/>
          <c:y val="0.45162987566572871"/>
          <c:w val="0.15363286803828544"/>
          <c:h val="0.1732513258751298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2400" b="1" i="0" u="none" strike="noStrike" kern="1200" baseline="0">
              <a:solidFill>
                <a:schemeClr val="dk1">
                  <a:lumMod val="75000"/>
                  <a:lumOff val="25000"/>
                </a:schemeClr>
              </a:solidFill>
              <a:latin typeface="+mn-lt"/>
              <a:ea typeface="+mn-ea"/>
              <a:cs typeface="+mn-cs"/>
            </a:defRPr>
          </a:pPr>
          <a:endParaRPr lang="en-US"/>
        </a:p>
      </c:txPr>
    </c:legend>
    <c:plotVisOnly val="1"/>
    <c:dispBlanksAs val="gap"/>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1"/>
          <c:order val="1"/>
          <c:tx>
            <c:strRef>
              <c:f>'Employment II'!$A$3</c:f>
              <c:strCache>
                <c:ptCount val="1"/>
                <c:pt idx="0">
                  <c:v>Benefits</c:v>
                </c:pt>
              </c:strCache>
            </c:strRef>
          </c:tx>
          <c:spPr>
            <a:gradFill rotWithShape="1">
              <a:gsLst>
                <a:gs pos="0">
                  <a:schemeClr val="accent2">
                    <a:satMod val="103000"/>
                    <a:lumMod val="102000"/>
                    <a:tint val="94000"/>
                  </a:schemeClr>
                </a:gs>
                <a:gs pos="50000">
                  <a:schemeClr val="accent2">
                    <a:satMod val="110000"/>
                    <a:lumMod val="100000"/>
                    <a:shade val="100000"/>
                  </a:schemeClr>
                </a:gs>
                <a:gs pos="100000">
                  <a:schemeClr val="accent2">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II'!$B$3</c:f>
              <c:numCache>
                <c:formatCode>General</c:formatCode>
                <c:ptCount val="1"/>
                <c:pt idx="0">
                  <c:v>3.81</c:v>
                </c:pt>
              </c:numCache>
            </c:numRef>
          </c:val>
          <c:extLst>
            <c:ext xmlns:c16="http://schemas.microsoft.com/office/drawing/2014/chart" uri="{C3380CC4-5D6E-409C-BE32-E72D297353CC}">
              <c16:uniqueId val="{00000000-A504-4374-A872-8924F6035466}"/>
            </c:ext>
          </c:extLst>
        </c:ser>
        <c:ser>
          <c:idx val="2"/>
          <c:order val="2"/>
          <c:tx>
            <c:strRef>
              <c:f>'Employment II'!$A$4</c:f>
              <c:strCache>
                <c:ptCount val="1"/>
                <c:pt idx="0">
                  <c:v>Support from Job Coach</c:v>
                </c:pt>
              </c:strCache>
            </c:strRef>
          </c:tx>
          <c:spPr>
            <a:gradFill rotWithShape="1">
              <a:gsLst>
                <a:gs pos="0">
                  <a:schemeClr val="accent3">
                    <a:satMod val="103000"/>
                    <a:lumMod val="102000"/>
                    <a:tint val="94000"/>
                  </a:schemeClr>
                </a:gs>
                <a:gs pos="50000">
                  <a:schemeClr val="accent3">
                    <a:satMod val="110000"/>
                    <a:lumMod val="100000"/>
                    <a:shade val="100000"/>
                  </a:schemeClr>
                </a:gs>
                <a:gs pos="100000">
                  <a:schemeClr val="accent3">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II'!$B$4</c:f>
              <c:numCache>
                <c:formatCode>General</c:formatCode>
                <c:ptCount val="1"/>
                <c:pt idx="0">
                  <c:v>3.93</c:v>
                </c:pt>
              </c:numCache>
            </c:numRef>
          </c:val>
          <c:extLst>
            <c:ext xmlns:c16="http://schemas.microsoft.com/office/drawing/2014/chart" uri="{C3380CC4-5D6E-409C-BE32-E72D297353CC}">
              <c16:uniqueId val="{00000001-A504-4374-A872-8924F6035466}"/>
            </c:ext>
          </c:extLst>
        </c:ser>
        <c:ser>
          <c:idx val="3"/>
          <c:order val="3"/>
          <c:tx>
            <c:strRef>
              <c:f>'Employment II'!$A$5</c:f>
              <c:strCache>
                <c:ptCount val="1"/>
                <c:pt idx="0">
                  <c:v>Number of Hours Worked</c:v>
                </c:pt>
              </c:strCache>
            </c:strRef>
          </c:tx>
          <c:spPr>
            <a:gradFill rotWithShape="1">
              <a:gsLst>
                <a:gs pos="0">
                  <a:schemeClr val="accent4">
                    <a:satMod val="103000"/>
                    <a:lumMod val="102000"/>
                    <a:tint val="94000"/>
                  </a:schemeClr>
                </a:gs>
                <a:gs pos="50000">
                  <a:schemeClr val="accent4">
                    <a:satMod val="110000"/>
                    <a:lumMod val="100000"/>
                    <a:shade val="100000"/>
                  </a:schemeClr>
                </a:gs>
                <a:gs pos="100000">
                  <a:schemeClr val="accent4">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II'!$B$5</c:f>
              <c:numCache>
                <c:formatCode>General</c:formatCode>
                <c:ptCount val="1"/>
                <c:pt idx="0">
                  <c:v>3.96</c:v>
                </c:pt>
              </c:numCache>
            </c:numRef>
          </c:val>
          <c:extLst>
            <c:ext xmlns:c16="http://schemas.microsoft.com/office/drawing/2014/chart" uri="{C3380CC4-5D6E-409C-BE32-E72D297353CC}">
              <c16:uniqueId val="{00000002-A504-4374-A872-8924F6035466}"/>
            </c:ext>
          </c:extLst>
        </c:ser>
        <c:ser>
          <c:idx val="4"/>
          <c:order val="4"/>
          <c:tx>
            <c:strRef>
              <c:f>'Employment II'!$A$6</c:f>
              <c:strCache>
                <c:ptCount val="1"/>
                <c:pt idx="0">
                  <c:v>Pay Salary</c:v>
                </c:pt>
              </c:strCache>
            </c:strRef>
          </c:tx>
          <c:spPr>
            <a:gradFill rotWithShape="1">
              <a:gsLst>
                <a:gs pos="0">
                  <a:schemeClr val="accent5">
                    <a:satMod val="103000"/>
                    <a:lumMod val="102000"/>
                    <a:tint val="94000"/>
                  </a:schemeClr>
                </a:gs>
                <a:gs pos="50000">
                  <a:schemeClr val="accent5">
                    <a:satMod val="110000"/>
                    <a:lumMod val="100000"/>
                    <a:shade val="100000"/>
                  </a:schemeClr>
                </a:gs>
                <a:gs pos="100000">
                  <a:schemeClr val="accent5">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II'!$B$6</c:f>
              <c:numCache>
                <c:formatCode>General</c:formatCode>
                <c:ptCount val="1"/>
                <c:pt idx="0">
                  <c:v>3.97</c:v>
                </c:pt>
              </c:numCache>
            </c:numRef>
          </c:val>
          <c:extLst>
            <c:ext xmlns:c16="http://schemas.microsoft.com/office/drawing/2014/chart" uri="{C3380CC4-5D6E-409C-BE32-E72D297353CC}">
              <c16:uniqueId val="{00000003-A504-4374-A872-8924F6035466}"/>
            </c:ext>
          </c:extLst>
        </c:ser>
        <c:ser>
          <c:idx val="5"/>
          <c:order val="5"/>
          <c:tx>
            <c:strRef>
              <c:f>'Employment II'!$A$7</c:f>
              <c:strCache>
                <c:ptCount val="1"/>
                <c:pt idx="0">
                  <c:v>Work Environment</c:v>
                </c:pt>
              </c:strCache>
            </c:strRef>
          </c:tx>
          <c:spPr>
            <a:gradFill rotWithShape="1">
              <a:gsLst>
                <a:gs pos="0">
                  <a:schemeClr val="accent6">
                    <a:satMod val="103000"/>
                    <a:lumMod val="102000"/>
                    <a:tint val="94000"/>
                  </a:schemeClr>
                </a:gs>
                <a:gs pos="50000">
                  <a:schemeClr val="accent6">
                    <a:satMod val="110000"/>
                    <a:lumMod val="100000"/>
                    <a:shade val="100000"/>
                  </a:schemeClr>
                </a:gs>
                <a:gs pos="100000">
                  <a:schemeClr val="accent6">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II'!$B$7</c:f>
              <c:numCache>
                <c:formatCode>General</c:formatCode>
                <c:ptCount val="1"/>
                <c:pt idx="0">
                  <c:v>4.16</c:v>
                </c:pt>
              </c:numCache>
            </c:numRef>
          </c:val>
          <c:extLst>
            <c:ext xmlns:c16="http://schemas.microsoft.com/office/drawing/2014/chart" uri="{C3380CC4-5D6E-409C-BE32-E72D297353CC}">
              <c16:uniqueId val="{00000004-A504-4374-A872-8924F6035466}"/>
            </c:ext>
          </c:extLst>
        </c:ser>
        <c:ser>
          <c:idx val="6"/>
          <c:order val="6"/>
          <c:tx>
            <c:strRef>
              <c:f>'Employment II'!$A$8</c:f>
              <c:strCache>
                <c:ptCount val="1"/>
                <c:pt idx="0">
                  <c:v>Overall Job Satisfaction</c:v>
                </c:pt>
              </c:strCache>
            </c:strRef>
          </c:tx>
          <c:spPr>
            <a:solidFill>
              <a:schemeClr val="accent2">
                <a:lumMod val="40000"/>
                <a:lumOff val="60000"/>
              </a:schemeClr>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II'!$B$8</c:f>
              <c:numCache>
                <c:formatCode>General</c:formatCode>
                <c:ptCount val="1"/>
                <c:pt idx="0">
                  <c:v>4.17</c:v>
                </c:pt>
              </c:numCache>
            </c:numRef>
          </c:val>
          <c:extLst>
            <c:ext xmlns:c16="http://schemas.microsoft.com/office/drawing/2014/chart" uri="{C3380CC4-5D6E-409C-BE32-E72D297353CC}">
              <c16:uniqueId val="{00000005-A504-4374-A872-8924F6035466}"/>
            </c:ext>
          </c:extLst>
        </c:ser>
        <c:ser>
          <c:idx val="7"/>
          <c:order val="7"/>
          <c:tx>
            <c:strRef>
              <c:f>'Employment II'!$A$9</c:f>
              <c:strCache>
                <c:ptCount val="1"/>
                <c:pt idx="0">
                  <c:v>Skills/Training Needed to Do Job</c:v>
                </c:pt>
              </c:strCache>
            </c:strRef>
          </c:tx>
          <c:spPr>
            <a:gradFill rotWithShape="1">
              <a:gsLst>
                <a:gs pos="0">
                  <a:schemeClr val="accent2">
                    <a:lumMod val="60000"/>
                    <a:satMod val="103000"/>
                    <a:lumMod val="102000"/>
                    <a:tint val="94000"/>
                  </a:schemeClr>
                </a:gs>
                <a:gs pos="50000">
                  <a:schemeClr val="accent2">
                    <a:lumMod val="60000"/>
                    <a:satMod val="110000"/>
                    <a:lumMod val="100000"/>
                    <a:shade val="100000"/>
                  </a:schemeClr>
                </a:gs>
                <a:gs pos="100000">
                  <a:schemeClr val="accent2">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II'!$B$9</c:f>
              <c:numCache>
                <c:formatCode>General</c:formatCode>
                <c:ptCount val="1"/>
                <c:pt idx="0">
                  <c:v>4.24</c:v>
                </c:pt>
              </c:numCache>
            </c:numRef>
          </c:val>
          <c:extLst>
            <c:ext xmlns:c16="http://schemas.microsoft.com/office/drawing/2014/chart" uri="{C3380CC4-5D6E-409C-BE32-E72D297353CC}">
              <c16:uniqueId val="{00000006-A504-4374-A872-8924F6035466}"/>
            </c:ext>
          </c:extLst>
        </c:ser>
        <c:ser>
          <c:idx val="8"/>
          <c:order val="8"/>
          <c:tx>
            <c:strRef>
              <c:f>'Employment II'!$A$10</c:f>
              <c:strCache>
                <c:ptCount val="1"/>
                <c:pt idx="0">
                  <c:v>Support from Boss</c:v>
                </c:pt>
              </c:strCache>
            </c:strRef>
          </c:tx>
          <c:spPr>
            <a:solidFill>
              <a:srgbClr val="FF0000"/>
            </a:soli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II'!$B$10</c:f>
              <c:numCache>
                <c:formatCode>General</c:formatCode>
                <c:ptCount val="1"/>
                <c:pt idx="0">
                  <c:v>4.29</c:v>
                </c:pt>
              </c:numCache>
            </c:numRef>
          </c:val>
          <c:extLst>
            <c:ext xmlns:c16="http://schemas.microsoft.com/office/drawing/2014/chart" uri="{C3380CC4-5D6E-409C-BE32-E72D297353CC}">
              <c16:uniqueId val="{00000007-A504-4374-A872-8924F6035466}"/>
            </c:ext>
          </c:extLst>
        </c:ser>
        <c:ser>
          <c:idx val="9"/>
          <c:order val="9"/>
          <c:tx>
            <c:strRef>
              <c:f>'Employment II'!$A$11</c:f>
              <c:strCache>
                <c:ptCount val="1"/>
                <c:pt idx="0">
                  <c:v>Support from Coworkers</c:v>
                </c:pt>
              </c:strCache>
            </c:strRef>
          </c:tx>
          <c:spPr>
            <a:gradFill rotWithShape="1">
              <a:gsLst>
                <a:gs pos="0">
                  <a:schemeClr val="accent4">
                    <a:lumMod val="60000"/>
                    <a:satMod val="103000"/>
                    <a:lumMod val="102000"/>
                    <a:tint val="94000"/>
                  </a:schemeClr>
                </a:gs>
                <a:gs pos="50000">
                  <a:schemeClr val="accent4">
                    <a:lumMod val="60000"/>
                    <a:satMod val="110000"/>
                    <a:lumMod val="100000"/>
                    <a:shade val="100000"/>
                  </a:schemeClr>
                </a:gs>
                <a:gs pos="100000">
                  <a:schemeClr val="accent4">
                    <a:lumMod val="60000"/>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2400" b="1"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'Employment II'!$B$1</c:f>
              <c:strCache>
                <c:ptCount val="1"/>
                <c:pt idx="0">
                  <c:v>Average</c:v>
                </c:pt>
              </c:strCache>
            </c:strRef>
          </c:cat>
          <c:val>
            <c:numRef>
              <c:f>'Employment II'!$B$11</c:f>
              <c:numCache>
                <c:formatCode>General</c:formatCode>
                <c:ptCount val="1"/>
                <c:pt idx="0">
                  <c:v>4.3</c:v>
                </c:pt>
              </c:numCache>
            </c:numRef>
          </c:val>
          <c:extLst>
            <c:ext xmlns:c16="http://schemas.microsoft.com/office/drawing/2014/chart" uri="{C3380CC4-5D6E-409C-BE32-E72D297353CC}">
              <c16:uniqueId val="{00000008-A504-4374-A872-8924F6035466}"/>
            </c:ext>
          </c:extLst>
        </c:ser>
        <c:dLbls>
          <c:dLblPos val="outEnd"/>
          <c:showLegendKey val="0"/>
          <c:showVal val="1"/>
          <c:showCatName val="0"/>
          <c:showSerName val="0"/>
          <c:showPercent val="0"/>
          <c:showBubbleSize val="0"/>
        </c:dLbls>
        <c:gapWidth val="100"/>
        <c:overlap val="-24"/>
        <c:axId val="1623513759"/>
        <c:axId val="1623509439"/>
        <c:extLst>
          <c:ext xmlns:c15="http://schemas.microsoft.com/office/drawing/2012/chart" uri="{02D57815-91ED-43cb-92C2-25804820EDAC}">
            <c15:filteredBarSeries>
              <c15:ser>
                <c:idx val="0"/>
                <c:order val="0"/>
                <c:tx>
                  <c:strRef>
                    <c:extLst>
                      <c:ext uri="{02D57815-91ED-43cb-92C2-25804820EDAC}">
                        <c15:formulaRef>
                          <c15:sqref>'Employment II'!$A$2</c15:sqref>
                        </c15:formulaRef>
                      </c:ext>
                    </c:extLst>
                    <c:strCache>
                      <c:ptCount val="1"/>
                    </c:strCache>
                  </c:strRef>
                </c:tx>
                <c:spPr>
                  <a:gradFill rotWithShape="1">
                    <a:gsLst>
                      <a:gs pos="0">
                        <a:schemeClr val="accent1">
                          <a:satMod val="103000"/>
                          <a:lumMod val="102000"/>
                          <a:tint val="94000"/>
                        </a:schemeClr>
                      </a:gs>
                      <a:gs pos="50000">
                        <a:schemeClr val="accent1">
                          <a:satMod val="110000"/>
                          <a:lumMod val="100000"/>
                          <a:shade val="100000"/>
                        </a:schemeClr>
                      </a:gs>
                      <a:gs pos="100000">
                        <a:schemeClr val="accent1">
                          <a:lumMod val="99000"/>
                          <a:satMod val="120000"/>
                          <a:shade val="78000"/>
                        </a:schemeClr>
                      </a:gs>
                    </a:gsLst>
                    <a:lin ang="5400000" scaled="0"/>
                  </a:gradFill>
                  <a:ln>
                    <a:noFill/>
                  </a:ln>
                  <a:effectLst>
                    <a:outerShdw blurRad="57150" dist="19050" dir="5400000" algn="ctr" rotWithShape="0">
                      <a:srgbClr val="000000">
                        <a:alpha val="63000"/>
                      </a:srgbClr>
                    </a:out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9525">
                            <a:solidFill>
                              <a:schemeClr val="lt1">
                                <a:lumMod val="95000"/>
                                <a:alpha val="54000"/>
                              </a:schemeClr>
                            </a:solidFill>
                          </a:ln>
                          <a:effectLst/>
                        </c:spPr>
                      </c15:leaderLines>
                    </c:ext>
                  </c:extLst>
                </c:dLbls>
                <c:cat>
                  <c:strRef>
                    <c:extLst>
                      <c:ext uri="{02D57815-91ED-43cb-92C2-25804820EDAC}">
                        <c15:formulaRef>
                          <c15:sqref>'Employment II'!$B$1</c15:sqref>
                        </c15:formulaRef>
                      </c:ext>
                    </c:extLst>
                    <c:strCache>
                      <c:ptCount val="1"/>
                      <c:pt idx="0">
                        <c:v>Average</c:v>
                      </c:pt>
                    </c:strCache>
                  </c:strRef>
                </c:cat>
                <c:val>
                  <c:numRef>
                    <c:extLst>
                      <c:ext uri="{02D57815-91ED-43cb-92C2-25804820EDAC}">
                        <c15:formulaRef>
                          <c15:sqref>'Employment II'!$B$2</c15:sqref>
                        </c15:formulaRef>
                      </c:ext>
                    </c:extLst>
                    <c:numCache>
                      <c:formatCode>General</c:formatCode>
                      <c:ptCount val="1"/>
                    </c:numCache>
                  </c:numRef>
                </c:val>
                <c:extLst>
                  <c:ext xmlns:c16="http://schemas.microsoft.com/office/drawing/2014/chart" uri="{C3380CC4-5D6E-409C-BE32-E72D297353CC}">
                    <c16:uniqueId val="{00000009-A504-4374-A872-8924F6035466}"/>
                  </c:ext>
                </c:extLst>
              </c15:ser>
            </c15:filteredBarSeries>
          </c:ext>
        </c:extLst>
      </c:barChart>
      <c:catAx>
        <c:axId val="1623513759"/>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2000" b="1" i="0" u="none" strike="noStrike" kern="1200" baseline="0">
                <a:solidFill>
                  <a:schemeClr val="lt1">
                    <a:lumMod val="85000"/>
                  </a:schemeClr>
                </a:solidFill>
                <a:latin typeface="+mn-lt"/>
                <a:ea typeface="+mn-ea"/>
                <a:cs typeface="+mn-cs"/>
              </a:defRPr>
            </a:pPr>
            <a:endParaRPr lang="en-US"/>
          </a:p>
        </c:txPr>
        <c:crossAx val="1623509439"/>
        <c:crosses val="autoZero"/>
        <c:auto val="1"/>
        <c:lblAlgn val="ctr"/>
        <c:lblOffset val="100"/>
        <c:noMultiLvlLbl val="0"/>
      </c:catAx>
      <c:valAx>
        <c:axId val="1623509439"/>
        <c:scaling>
          <c:orientation val="minMax"/>
          <c:max val="5"/>
          <c:min val="1"/>
        </c:scaling>
        <c:delete val="0"/>
        <c:axPos val="l"/>
        <c:majorGridlines>
          <c:spPr>
            <a:ln w="9525" cap="flat" cmpd="sng" algn="ctr">
              <a:solidFill>
                <a:schemeClr val="lt1">
                  <a:lumMod val="95000"/>
                  <a:alpha val="10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2400" b="1" i="0" u="none" strike="noStrike" kern="1200" baseline="0">
                <a:solidFill>
                  <a:schemeClr val="lt1">
                    <a:lumMod val="85000"/>
                  </a:schemeClr>
                </a:solidFill>
                <a:effectLst>
                  <a:outerShdw blurRad="38100" dist="38100" dir="2700000" algn="tl">
                    <a:srgbClr val="000000">
                      <a:alpha val="43137"/>
                    </a:srgbClr>
                  </a:outerShdw>
                </a:effectLst>
                <a:latin typeface="+mn-lt"/>
                <a:ea typeface="+mn-ea"/>
                <a:cs typeface="+mn-cs"/>
              </a:defRPr>
            </a:pPr>
            <a:endParaRPr lang="en-US"/>
          </a:p>
        </c:txPr>
        <c:crossAx val="1623513759"/>
        <c:crosses val="autoZero"/>
        <c:crossBetween val="between"/>
        <c:majorUnit val="1"/>
      </c:valAx>
      <c:spPr>
        <a:noFill/>
        <a:ln>
          <a:noFill/>
        </a:ln>
        <a:effectLst/>
      </c:spPr>
    </c:plotArea>
    <c:legend>
      <c:legendPos val="r"/>
      <c:layout>
        <c:manualLayout>
          <c:xMode val="edge"/>
          <c:yMode val="edge"/>
          <c:x val="0.72967968587694843"/>
          <c:y val="0.10338990513917037"/>
          <c:w val="0.27032031412305157"/>
          <c:h val="0.70965136958562303"/>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lt1">
                  <a:lumMod val="85000"/>
                </a:schemeClr>
              </a:solidFill>
              <a:latin typeface="+mn-lt"/>
              <a:ea typeface="+mn-ea"/>
              <a:cs typeface="+mn-cs"/>
            </a:defRPr>
          </a:pPr>
          <a:endParaRPr lang="en-US"/>
        </a:p>
      </c:txPr>
    </c:legend>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hartEx1.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'refer DVRS'!$K$3:$K$4</cx:f>
        <cx:lvl ptCount="2">
          <cx:pt idx="0">Average Response Rate</cx:pt>
          <cx:pt idx="1">Highest Response Rate</cx:pt>
        </cx:lvl>
      </cx:strDim>
      <cx:numDim type="val">
        <cx:f>'refer DVRS'!$L$3:$L$4</cx:f>
        <cx:lvl ptCount="2" formatCode="0.00">
          <cx:pt idx="0">4.3099999999999996</cx:pt>
          <cx:pt idx="1">5</cx:pt>
        </cx:lvl>
      </cx:numDim>
    </cx:data>
  </cx:chartData>
  <cx:chart>
    <cx:title pos="t" align="ctr" overlay="0">
      <cx:tx>
        <cx:txData>
          <cx:v>Closed With Employment Survey</cx:v>
        </cx:txData>
      </cx:tx>
      <cx:txPr>
        <a:bodyPr spcFirstLastPara="1" vertOverflow="ellipsis" horzOverflow="overflow" wrap="square" lIns="0" tIns="0" rIns="0" bIns="0" anchor="ctr" anchorCtr="1"/>
        <a:lstStyle/>
        <a:p>
          <a:pPr algn="ctr" rtl="0">
            <a:defRPr>
              <a:solidFill>
                <a:srgbClr val="FFFF00"/>
              </a:solidFill>
            </a:defRPr>
          </a:pPr>
          <a:r>
            <a:rPr lang="en-US" sz="1400" b="1" i="0" u="none" strike="noStrike" baseline="0">
              <a:solidFill>
                <a:srgbClr val="FFFF00"/>
              </a:solidFill>
              <a:latin typeface="Calibri" panose="020F0502020204030204"/>
            </a:rPr>
            <a:t>Closed With Employment Survey</a:t>
          </a:r>
        </a:p>
      </cx:txPr>
    </cx:title>
    <cx:plotArea>
      <cx:plotAreaRegion>
        <cx:series layoutId="funnel" uniqueId="{C94CA375-780C-4634-949D-C726D9B35F0D}">
          <cx:dataLabels>
            <cx:txPr>
              <a:bodyPr spcFirstLastPara="1" vertOverflow="ellipsis" horzOverflow="overflow" wrap="square" lIns="0" tIns="0" rIns="0" bIns="0" anchor="ctr" anchorCtr="1"/>
              <a:lstStyle/>
              <a:p>
                <a:pPr algn="ctr" rtl="0">
                  <a:defRPr sz="1400" b="1">
                    <a:solidFill>
                      <a:schemeClr val="bg1"/>
                    </a:solidFill>
                  </a:defRPr>
                </a:pPr>
                <a:endParaRPr lang="en-US" sz="1400" b="1" i="0" u="none" strike="noStrike" baseline="0">
                  <a:solidFill>
                    <a:schemeClr val="bg1"/>
                  </a:solidFill>
                  <a:latin typeface="Calibri" panose="020F0502020204030204"/>
                </a:endParaRPr>
              </a:p>
            </cx:txPr>
            <cx:visibility seriesName="0" categoryName="0" value="1"/>
          </cx:dataLabels>
          <cx:dataId val="0"/>
        </cx:series>
      </cx:plotAreaRegion>
      <cx:axis id="0">
        <cx:catScaling gapWidth="0.5"/>
        <cx:tickLabels/>
        <cx:txPr>
          <a:bodyPr spcFirstLastPara="1" vertOverflow="ellipsis" horzOverflow="overflow" wrap="square" lIns="0" tIns="0" rIns="0" bIns="0" anchor="ctr" anchorCtr="1"/>
          <a:lstStyle/>
          <a:p>
            <a:pPr algn="ctr" rtl="0">
              <a:defRPr sz="1400" b="1">
                <a:solidFill>
                  <a:srgbClr val="FFFF00"/>
                </a:solidFill>
              </a:defRPr>
            </a:pPr>
            <a:endParaRPr lang="en-US" sz="1400" b="1" i="0" u="none" strike="noStrike" baseline="0">
              <a:solidFill>
                <a:srgbClr val="FFFF00"/>
              </a:solidFill>
              <a:latin typeface="Calibri" panose="020F0502020204030204"/>
            </a:endParaRPr>
          </a:p>
        </cx:txPr>
      </cx:axis>
    </cx:plotArea>
  </cx:chart>
</cx:chartSpace>
</file>

<file path=ppt/charts/chartEx2.xml><?xml version="1.0" encoding="utf-8"?>
<cx:chartSpace xmlns:a="http://schemas.openxmlformats.org/drawingml/2006/main" xmlns:r="http://schemas.openxmlformats.org/officeDocument/2006/relationships" xmlns:cx="http://schemas.microsoft.com/office/drawing/2014/chartex">
  <cx:chartData>
    <cx:externalData r:id="rId1" cx:autoUpdate="0"/>
    <cx:data id="0">
      <cx:strDim type="cat">
        <cx:f>'refer DVRS'!$J$23:$J$24</cx:f>
        <cx:lvl ptCount="2">
          <cx:pt idx="0">Average Response Rate</cx:pt>
          <cx:pt idx="1">Highest Response Rate</cx:pt>
        </cx:lvl>
      </cx:strDim>
      <cx:numDim type="val">
        <cx:f>'refer DVRS'!$K$23:$K$24</cx:f>
        <cx:lvl ptCount="2" formatCode="0.00">
          <cx:pt idx="0">3.4700000000000002</cx:pt>
          <cx:pt idx="1">5</cx:pt>
        </cx:lvl>
      </cx:numDim>
    </cx:data>
  </cx:chartData>
  <cx:chart>
    <cx:title pos="t" align="ctr" overlay="0">
      <cx:tx>
        <cx:txData>
          <cx:v>Closed Without Employment Survey</cx:v>
        </cx:txData>
      </cx:tx>
      <cx:txPr>
        <a:bodyPr spcFirstLastPara="1" vertOverflow="ellipsis" horzOverflow="overflow" wrap="square" lIns="0" tIns="0" rIns="0" bIns="0" anchor="ctr" anchorCtr="1"/>
        <a:lstStyle/>
        <a:p>
          <a:pPr algn="ctr" rtl="0">
            <a:defRPr>
              <a:solidFill>
                <a:schemeClr val="accent1">
                  <a:lumMod val="60000"/>
                  <a:lumOff val="40000"/>
                </a:schemeClr>
              </a:solidFill>
            </a:defRPr>
          </a:pPr>
          <a:r>
            <a:rPr lang="en-US" sz="1400" b="1" i="0" u="none" strike="noStrike" baseline="0">
              <a:solidFill>
                <a:schemeClr val="accent1">
                  <a:lumMod val="60000"/>
                  <a:lumOff val="40000"/>
                </a:schemeClr>
              </a:solidFill>
              <a:latin typeface="Calibri" panose="020F0502020204030204"/>
            </a:rPr>
            <a:t>Closed Without Employment Survey</a:t>
          </a:r>
        </a:p>
      </cx:txPr>
    </cx:title>
    <cx:plotArea>
      <cx:plotAreaRegion>
        <cx:series layoutId="funnel" uniqueId="{03EB3808-EDFA-40A9-B7AD-239A4963DD83}">
          <cx:spPr>
            <a:solidFill>
              <a:schemeClr val="accent2">
                <a:lumMod val="75000"/>
              </a:schemeClr>
            </a:solidFill>
          </cx:spPr>
          <cx:dataLabels>
            <cx:txPr>
              <a:bodyPr spcFirstLastPara="1" vertOverflow="ellipsis" horzOverflow="overflow" wrap="square" lIns="0" tIns="0" rIns="0" bIns="0" anchor="ctr" anchorCtr="1"/>
              <a:lstStyle/>
              <a:p>
                <a:pPr algn="ctr" rtl="0">
                  <a:defRPr sz="1400" b="1">
                    <a:solidFill>
                      <a:schemeClr val="bg1"/>
                    </a:solidFill>
                  </a:defRPr>
                </a:pPr>
                <a:endParaRPr lang="en-US" sz="1400" b="1" i="0" u="none" strike="noStrike" baseline="0">
                  <a:solidFill>
                    <a:schemeClr val="bg1"/>
                  </a:solidFill>
                  <a:latin typeface="Calibri" panose="020F0502020204030204"/>
                </a:endParaRPr>
              </a:p>
            </cx:txPr>
            <cx:visibility seriesName="0" categoryName="0" value="1"/>
          </cx:dataLabels>
          <cx:dataId val="0"/>
        </cx:series>
      </cx:plotAreaRegion>
      <cx:axis id="0">
        <cx:catScaling gapWidth="0.5"/>
        <cx:tickLabels/>
        <cx:txPr>
          <a:bodyPr spcFirstLastPara="1" vertOverflow="ellipsis" horzOverflow="overflow" wrap="square" lIns="0" tIns="0" rIns="0" bIns="0" anchor="ctr" anchorCtr="1"/>
          <a:lstStyle/>
          <a:p>
            <a:pPr algn="ctr" rtl="0">
              <a:defRPr sz="1400" b="1">
                <a:solidFill>
                  <a:schemeClr val="accent1">
                    <a:lumMod val="60000"/>
                    <a:lumOff val="40000"/>
                  </a:schemeClr>
                </a:solidFill>
              </a:defRPr>
            </a:pPr>
            <a:endParaRPr lang="en-US" sz="1400" b="1" i="0" u="none" strike="noStrike" baseline="0">
              <a:solidFill>
                <a:schemeClr val="accent1">
                  <a:lumMod val="60000"/>
                  <a:lumOff val="40000"/>
                </a:schemeClr>
              </a:solidFill>
              <a:latin typeface="Calibri" panose="020F0502020204030204"/>
            </a:endParaRPr>
          </a:p>
        </cx:txPr>
      </cx:axis>
    </cx:plotArea>
  </cx:chart>
</cx: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900"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000" kern="1200"/>
  </cs:chartArea>
  <cs:dataLabel>
    <cs:lnRef idx="0"/>
    <cs:fillRef idx="0"/>
    <cs:effectRef idx="0"/>
    <cs:fontRef idx="minor">
      <a:schemeClr val="lt1">
        <a:lumMod val="85000"/>
      </a:schemeClr>
    </cs:fontRef>
    <cs:defRPr sz="900" kern="1200"/>
  </cs:dataLabel>
  <cs:dataLabelCallout>
    <cs:lnRef idx="0"/>
    <cs:fillRef idx="0"/>
    <cs:effectRef idx="0"/>
    <cs:fontRef idx="minor">
      <a:schemeClr val="dk1">
        <a:lumMod val="65000"/>
        <a:lumOff val="35000"/>
      </a:schemeClr>
    </cs:fontRef>
    <cs:spPr>
      <a:solidFill>
        <a:schemeClr val="lt1"/>
      </a:solidFill>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900"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900"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900"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1600"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900"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9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3.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5.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6.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7.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8.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9.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1197"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1197"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1197"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33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1197"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1197"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1197"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22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1197"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1197" kern="1200"/>
  </cs:valueAxis>
  <cs:wall>
    <cs:lnRef idx="0"/>
    <cs:fillRef idx="0"/>
    <cs:effectRef idx="0"/>
    <cs:fontRef idx="minor">
      <a:schemeClr val="dk1"/>
    </cs:fontRef>
  </cs:wall>
</cs:chartStyle>
</file>

<file path=ppt/charts/style10.xml><?xml version="1.0" encoding="utf-8"?>
<cs:chartStyle xmlns:cs="http://schemas.microsoft.com/office/drawing/2012/chartStyle" xmlns:a="http://schemas.openxmlformats.org/drawingml/2006/main" id="222">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ize="5"/>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charts/style11.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2.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3.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charts/style15.xml><?xml version="1.0" encoding="utf-8"?>
<cs:chartStyle xmlns:cs="http://schemas.microsoft.com/office/drawing/2012/chartStyle" xmlns:a="http://schemas.openxmlformats.org/drawingml/2006/main" id="209">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lt1"/>
    </cs:fontRef>
  </cs:dataPoint>
  <cs:dataPoint3D>
    <cs:lnRef idx="0"/>
    <cs:fillRef idx="3">
      <cs:styleClr val="auto"/>
    </cs:fillRef>
    <cs:effectRef idx="3"/>
    <cs:fontRef idx="minor">
      <a:schemeClr val="lt1"/>
    </cs:fontRef>
  </cs:dataPoint3D>
  <cs:dataPointLine>
    <cs:lnRef idx="0">
      <cs:styleClr val="auto"/>
    </cs:lnRef>
    <cs:fillRef idx="3"/>
    <cs:effectRef idx="3"/>
    <cs:fontRef idx="minor">
      <a:schemeClr val="lt1"/>
    </cs:fontRef>
    <cs:spPr>
      <a:ln w="34925" cap="rnd">
        <a:solidFill>
          <a:schemeClr val="phClr"/>
        </a:solidFill>
        <a:round/>
      </a:ln>
    </cs:spPr>
  </cs:dataPointLine>
  <cs:dataPointMarker>
    <cs:lnRef idx="0">
      <cs:styleClr val="auto"/>
    </cs:lnRef>
    <cs:fillRef idx="3">
      <cs:styleClr val="auto"/>
    </cs:fillRef>
    <cs:effectRef idx="3"/>
    <cs:fontRef idx="minor">
      <a:schemeClr val="lt1"/>
    </cs:fontRef>
    <cs:spPr>
      <a:ln w="9525">
        <a:solidFill>
          <a:schemeClr val="phClr"/>
        </a:solidFill>
        <a:round/>
      </a:ln>
    </cs:spPr>
  </cs:dataPointMarker>
  <cs:dataPointMarkerLayout symbol="circle" size="6"/>
  <cs:dataPointWireframe>
    <cs:lnRef idx="0">
      <cs:styleClr val="auto"/>
    </cs:lnRef>
    <cs:fillRef idx="3"/>
    <cs:effectRef idx="3"/>
    <cs:fontRef idx="minor">
      <a:schemeClr val="lt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lt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lt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5000"/>
          </a:schemeClr>
        </a:solidFill>
      </a:ln>
    </cs:spPr>
  </cs:gridlineMinor>
  <cs:hiLoLine>
    <cs:lnRef idx="0"/>
    <cs:fillRef idx="0"/>
    <cs:effectRef idx="0"/>
    <cs:fontRef idx="minor">
      <a:schemeClr val="lt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lt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lt1"/>
    </cs:fontRef>
  </cs:wall>
</cs:chartStyle>
</file>

<file path=ppt/charts/style16.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harts/style17.xml><?xml version="1.0" encoding="utf-8"?>
<cs:chartStyle xmlns:cs="http://schemas.microsoft.com/office/drawing/2012/chartStyle" xmlns:a="http://schemas.openxmlformats.org/drawingml/2006/main" id="427">
  <cs:axisTitle>
    <cs:lnRef idx="0"/>
    <cs:fillRef idx="0"/>
    <cs:effectRef idx="0"/>
    <cs:fontRef idx="minor">
      <a:schemeClr val="lt1">
        <a:lumMod val="95000"/>
      </a:schemeClr>
    </cs:fontRef>
    <cs:defRPr sz="1197"/>
  </cs:axisTitle>
  <cs:category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cs:chartArea>
  <cs:dataLabel>
    <cs:lnRef idx="0"/>
    <cs:fillRef idx="0"/>
    <cs:effectRef idx="0"/>
    <cs:fontRef idx="minor">
      <a:schemeClr val="lt1">
        <a:lumMod val="95000"/>
      </a:schemeClr>
    </cs:fontRef>
    <cs:defRPr sz="1197"/>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lt1"/>
    </cs:fontRef>
    <cs:spPr>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ln>
        <a:solidFill>
          <a:schemeClr val="tx1"/>
        </a:solidFill>
      </a:ln>
    </cs:spPr>
  </cs:dataPoint>
  <cs:dataPoint3D>
    <cs:lnRef idx="0"/>
    <cs:fillRef idx="0">
      <cs:styleClr val="auto"/>
    </cs:fillRef>
    <cs:effectRef idx="0"/>
    <cs:fontRef idx="minor">
      <a:schemeClr val="lt1"/>
    </cs:fontRef>
    <cs:spPr>
      <a:solidFill>
        <a:schemeClr val="phClr"/>
      </a:solidFill>
    </cs:spPr>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fillRef idx="0">
      <cs:styleClr val="auto"/>
    </cs:fillRef>
    <cs:effectRef idx="0"/>
    <cs:fontRef idx="minor">
      <a:schemeClr val="lt1"/>
    </cs:fontRef>
    <cs:spPr>
      <a:solidFill>
        <a:schemeClr val="phClr"/>
      </a:solidFill>
      <a:ln w="9525">
        <a:solidFill>
          <a:schemeClr val="lt1"/>
        </a:solidFill>
      </a:ln>
    </cs:spPr>
  </cs:dataPointMarker>
  <cs:dataPointMarkerLayout symbol="circle" size="6"/>
  <cs:dataPointWireframe>
    <cs:lnRef idx="0">
      <cs:styleClr val="auto"/>
    </cs:lnRef>
    <cs:fillRef idx="0"/>
    <cs:effectRef idx="0"/>
    <cs:fontRef idx="minor">
      <a:schemeClr val="lt1"/>
    </cs:fontRef>
    <cs:spPr>
      <a:ln w="28575" cap="rnd">
        <a:solidFill>
          <a:schemeClr val="phClr"/>
        </a:solidFill>
        <a:round/>
      </a:ln>
    </cs:spPr>
  </cs:dataPointWireframe>
  <cs:dataTable>
    <cs:lnRef idx="0"/>
    <cs:fillRef idx="0"/>
    <cs:effectRef idx="0"/>
    <cs:fontRef idx="minor">
      <a:schemeClr val="lt1">
        <a:lumMod val="95000"/>
      </a:schemeClr>
    </cs:fontRef>
    <cs:spPr>
      <a:ln w="9525">
        <a:solidFill>
          <a:schemeClr val="lt1">
            <a:lumMod val="95000"/>
            <a:alpha val="54000"/>
          </a:schemeClr>
        </a:solidFill>
      </a:ln>
    </cs:spPr>
    <cs:defRPr sz="1197"/>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lt1"/>
    </cs:fontRef>
    <cs:spPr>
      <a:ln w="9525" cap="flat" cmpd="sng" algn="ctr">
        <a:solidFill>
          <a:schemeClr val="lt1">
            <a:lumMod val="95000"/>
          </a:schemeClr>
        </a:solidFill>
        <a:round/>
      </a:ln>
    </cs:spPr>
  </cs:errorBar>
  <cs:floor>
    <cs:lnRef idx="0"/>
    <cs:fillRef idx="0"/>
    <cs:effectRef idx="0"/>
    <cs:fontRef idx="minor">
      <a:schemeClr val="lt1"/>
    </cs:fontRef>
  </cs:floor>
  <cs:gridlineMajor>
    <cs:lnRef idx="0"/>
    <cs:fillRef idx="0"/>
    <cs:effectRef idx="0"/>
    <cs:fontRef idx="minor">
      <a:schemeClr val="lt1"/>
    </cs:fontRef>
    <cs:spPr>
      <a:ln w="9525" cap="flat" cmpd="sng" algn="ctr">
        <a:solidFill>
          <a:schemeClr val="lt1">
            <a:lumMod val="95000"/>
            <a:alpha val="10000"/>
          </a:schemeClr>
        </a:solidFill>
        <a:round/>
      </a:ln>
    </cs:spPr>
  </cs:gridlineMajor>
  <cs:gridlineMinor>
    <cs:lnRef idx="0"/>
    <cs:fillRef idx="0"/>
    <cs:effectRef idx="0"/>
    <cs:fontRef idx="minor">
      <a:schemeClr val="lt1"/>
    </cs:fontRef>
    <cs:spPr>
      <a:ln>
        <a:solidFill>
          <a:schemeClr val="lt1">
            <a:lumMod val="95000"/>
            <a:alpha val="10000"/>
            <a:lumOff val="10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lt1"/>
    </cs:fontRef>
    <cs:spPr>
      <a:ln w="9525">
        <a:solidFill>
          <a:schemeClr val="lt1">
            <a:lumMod val="95000"/>
            <a:alpha val="54000"/>
          </a:schemeClr>
        </a:solidFill>
      </a:ln>
    </cs:spPr>
  </cs:leaderLine>
  <cs:legend>
    <cs:lnRef idx="0"/>
    <cs:fillRef idx="0"/>
    <cs:effectRef idx="0"/>
    <cs:fontRef idx="minor">
      <a:schemeClr val="lt1">
        <a:lumMod val="95000"/>
      </a:schemeClr>
    </cs:fontRef>
    <cs:defRPr sz="1197"/>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lt1">
        <a:lumMod val="95000"/>
      </a:schemeClr>
    </cs:fontRef>
    <cs:spPr>
      <a:ln w="12700" cap="flat" cmpd="sng" algn="ctr">
        <a:solidFill>
          <a:schemeClr val="lt1">
            <a:lumMod val="95000"/>
            <a:alpha val="54000"/>
          </a:schemeClr>
        </a:solidFill>
        <a:round/>
      </a:ln>
    </cs:spPr>
    <cs:defRPr sz="1197"/>
  </cs:seriesAxis>
  <cs:seriesLine>
    <cs:lnRef idx="0"/>
    <cs:fillRef idx="0"/>
    <cs:effectRef idx="0"/>
    <cs:fontRef idx="minor">
      <a:schemeClr val="lt1"/>
    </cs:fontRef>
    <cs:spPr>
      <a:ln w="9525" cap="flat">
        <a:solidFill>
          <a:srgbClr val="D9D9D9"/>
        </a:solidFill>
        <a:round/>
      </a:ln>
    </cs:spPr>
  </cs:seriesLine>
  <cs:title>
    <cs:lnRef idx="0"/>
    <cs:fillRef idx="0"/>
    <cs:effectRef idx="0"/>
    <cs:fontRef idx="minor">
      <a:schemeClr val="lt1">
        <a:lumMod val="95000"/>
      </a:schemeClr>
    </cs:fontRef>
    <cs:defRPr sz="2128" b="1" spc="100">
      <a:effectLst>
        <a:outerShdw blurRad="50800" dist="38100" dir="5400000" algn="t" rotWithShape="0">
          <a:prstClr val="black">
            <a:alpha val="40000"/>
          </a:prstClr>
        </a:outerShdw>
      </a:effectLst>
    </cs:defRPr>
  </cs:title>
  <cs:trendline>
    <cs:lnRef idx="0">
      <cs:styleClr val="auto"/>
    </cs:lnRef>
    <cs:fillRef idx="0"/>
    <cs:effectRef idx="0"/>
    <cs:fontRef idx="minor">
      <a:schemeClr val="lt1"/>
    </cs:fontRef>
    <cs:spPr>
      <a:ln w="19050" cap="rnd">
        <a:solidFill>
          <a:schemeClr val="phClr"/>
        </a:solidFill>
        <a:prstDash val="sysDash"/>
      </a:ln>
    </cs:spPr>
  </cs:trendline>
  <cs:trendlineLabel>
    <cs:lnRef idx="0"/>
    <cs:fillRef idx="0"/>
    <cs:effectRef idx="0"/>
    <cs:fontRef idx="minor">
      <a:schemeClr val="lt1">
        <a:lumMod val="95000"/>
      </a:schemeClr>
    </cs:fontRef>
    <cs:defRPr sz="1197"/>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95000"/>
      </a:schemeClr>
    </cs:fontRef>
    <cs:defRPr sz="1197"/>
  </cs:valueAxis>
  <cs:wall>
    <cs:lnRef idx="0"/>
    <cs:fillRef idx="0"/>
    <cs:effectRef idx="0"/>
    <cs:fontRef idx="minor">
      <a:schemeClr val="lt1"/>
    </cs:fontRef>
  </cs:wall>
</cs:chartStyle>
</file>

<file path=ppt/comments/modernComment_21F_909FF4D0.xml><?xml version="1.0" encoding="utf-8"?>
<p188:cmLst xmlns:a="http://schemas.openxmlformats.org/drawingml/2006/main" xmlns:r="http://schemas.openxmlformats.org/officeDocument/2006/relationships" xmlns:p188="http://schemas.microsoft.com/office/powerpoint/2018/8/main">
  <p188:cm id="{93172C9B-5625-4BAF-A0BB-A4B1B4CC1641}" authorId="{5A27AC04-5A22-C024-36A2-3DB228BAB92D}" status="resolved" created="2026-05-19T14:36:23.472" complete="100000">
    <pc:sldMkLst xmlns:pc="http://schemas.microsoft.com/office/powerpoint/2013/main/command">
      <pc:docMk/>
      <pc:sldMk cId="2426402000" sldId="543"/>
    </pc:sldMkLst>
    <p188:txBody>
      <a:bodyPr/>
      <a:lstStyle/>
      <a:p>
        <a:r>
          <a:rPr lang="en-US"/>
          <a:t>Should we keep or revise this?</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3407"/>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0938" y="0"/>
            <a:ext cx="3037840" cy="463407"/>
          </a:xfrm>
          <a:prstGeom prst="rect">
            <a:avLst/>
          </a:prstGeom>
        </p:spPr>
        <p:txBody>
          <a:bodyPr vert="horz" lIns="91440" tIns="45720" rIns="91440" bIns="45720" rtlCol="0"/>
          <a:lstStyle>
            <a:lvl1pPr algn="r">
              <a:defRPr sz="1200"/>
            </a:lvl1pPr>
          </a:lstStyle>
          <a:p>
            <a:fld id="{DE570910-B417-48A7-95F1-2700A49833C4}" type="datetimeFigureOut">
              <a:rPr lang="en-US" smtClean="0"/>
              <a:t>9/10/2026</a:t>
            </a:fld>
            <a:endParaRPr lang="en-US"/>
          </a:p>
        </p:txBody>
      </p:sp>
      <p:sp>
        <p:nvSpPr>
          <p:cNvPr id="4" name="Slide Image Placeholder 3"/>
          <p:cNvSpPr>
            <a:spLocks noGrp="1" noRot="1" noChangeAspect="1"/>
          </p:cNvSpPr>
          <p:nvPr>
            <p:ph type="sldImg" idx="2"/>
          </p:nvPr>
        </p:nvSpPr>
        <p:spPr>
          <a:xfrm>
            <a:off x="735013" y="1154113"/>
            <a:ext cx="5540375" cy="3116262"/>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040" y="4444861"/>
            <a:ext cx="5608320" cy="363670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69"/>
            <a:ext cx="3037840" cy="46340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772669"/>
            <a:ext cx="3037840" cy="463406"/>
          </a:xfrm>
          <a:prstGeom prst="rect">
            <a:avLst/>
          </a:prstGeom>
        </p:spPr>
        <p:txBody>
          <a:bodyPr vert="horz" lIns="91440" tIns="45720" rIns="91440" bIns="45720" rtlCol="0" anchor="b"/>
          <a:lstStyle>
            <a:lvl1pPr algn="r">
              <a:defRPr sz="1200"/>
            </a:lvl1pPr>
          </a:lstStyle>
          <a:p>
            <a:fld id="{38842B08-6EF4-4CFC-B8D8-31B8A4584049}" type="slidenum">
              <a:rPr lang="en-US" smtClean="0"/>
              <a:t>‹#›</a:t>
            </a:fld>
            <a:endParaRPr lang="en-US"/>
          </a:p>
        </p:txBody>
      </p:sp>
    </p:spTree>
    <p:extLst>
      <p:ext uri="{BB962C8B-B14F-4D97-AF65-F5344CB8AC3E}">
        <p14:creationId xmlns:p14="http://schemas.microsoft.com/office/powerpoint/2010/main" val="3580360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1</a:t>
            </a:fld>
            <a:endParaRPr lang="en-US"/>
          </a:p>
        </p:txBody>
      </p:sp>
    </p:spTree>
    <p:extLst>
      <p:ext uri="{BB962C8B-B14F-4D97-AF65-F5344CB8AC3E}">
        <p14:creationId xmlns:p14="http://schemas.microsoft.com/office/powerpoint/2010/main" val="41519240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2</a:t>
            </a:fld>
            <a:endParaRPr lang="en-US"/>
          </a:p>
        </p:txBody>
      </p:sp>
    </p:spTree>
    <p:extLst>
      <p:ext uri="{BB962C8B-B14F-4D97-AF65-F5344CB8AC3E}">
        <p14:creationId xmlns:p14="http://schemas.microsoft.com/office/powerpoint/2010/main" val="3875149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A8AF-E46B-A28F-77C5-36EFAE6E1F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D59EFB2-C3A3-44E9-3E53-69ED9B5E07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C70A4CA-E0F2-4A13-61C9-A994E69705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Definitions of complete vs incomplete surveys according to survey monkey.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Complete: </a:t>
            </a:r>
            <a:r>
              <a:rPr lang="en-US" sz="1200" b="0" i="0" u="none" strike="noStrike" kern="1200" dirty="0">
                <a:solidFill>
                  <a:schemeClr val="tx1"/>
                </a:solidFill>
                <a:effectLst/>
                <a:latin typeface="+mn-lt"/>
                <a:ea typeface="+mn-ea"/>
                <a:cs typeface="+mn-cs"/>
              </a:rPr>
              <a:t>Answered all required questions and reached the end of the survey and clicked the final "Done" or "Submit" button.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dirty="0">
                <a:solidFill>
                  <a:schemeClr val="tx1"/>
                </a:solidFill>
                <a:effectLst/>
                <a:latin typeface="+mn-lt"/>
                <a:ea typeface="+mn-ea"/>
                <a:cs typeface="+mn-cs"/>
              </a:rPr>
              <a:t>Incomplete: </a:t>
            </a:r>
            <a:r>
              <a:rPr lang="en-US" sz="1200" b="0" i="0" u="none" strike="noStrike" kern="1200" dirty="0">
                <a:solidFill>
                  <a:schemeClr val="tx1"/>
                </a:solidFill>
                <a:effectLst/>
                <a:latin typeface="+mn-lt"/>
                <a:ea typeface="+mn-ea"/>
                <a:cs typeface="+mn-cs"/>
              </a:rPr>
              <a:t>Closes the survey browser or tab before clicking the final submit button. Leaves required questions unanswered (if the survey allows them to move forward) and drops off. Missing data was additionally not incorporated into the aggregated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0" i="0" u="none" strike="noStrike"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dirty="0">
                <a:solidFill>
                  <a:schemeClr val="tx1"/>
                </a:solidFill>
                <a:effectLst/>
                <a:latin typeface="+mn-lt"/>
                <a:ea typeface="+mn-ea"/>
                <a:cs typeface="+mn-cs"/>
              </a:rPr>
              <a:t>There were </a:t>
            </a:r>
            <a:r>
              <a:rPr lang="en-US" sz="1200" b="0" i="0" u="sng" strike="noStrike" kern="1200" dirty="0">
                <a:solidFill>
                  <a:schemeClr val="tx1"/>
                </a:solidFill>
                <a:effectLst/>
                <a:latin typeface="+mn-lt"/>
                <a:ea typeface="+mn-ea"/>
                <a:cs typeface="+mn-cs"/>
              </a:rPr>
              <a:t>4 identified duplicates </a:t>
            </a:r>
            <a:r>
              <a:rPr lang="en-US" sz="1200" b="0" i="0" u="none" strike="noStrike" kern="1200" dirty="0">
                <a:solidFill>
                  <a:schemeClr val="tx1"/>
                </a:solidFill>
                <a:effectLst/>
                <a:latin typeface="+mn-lt"/>
                <a:ea typeface="+mn-ea"/>
                <a:cs typeface="+mn-cs"/>
              </a:rPr>
              <a:t>in the </a:t>
            </a:r>
            <a:r>
              <a:rPr lang="en-US" sz="1200" b="0" i="0" u="sng" strike="noStrike" kern="1200" dirty="0">
                <a:solidFill>
                  <a:schemeClr val="tx1"/>
                </a:solidFill>
                <a:effectLst/>
                <a:latin typeface="+mn-lt"/>
                <a:ea typeface="+mn-ea"/>
                <a:cs typeface="+mn-cs"/>
              </a:rPr>
              <a:t>closed with employment </a:t>
            </a:r>
            <a:r>
              <a:rPr lang="en-US" sz="1200" b="0" i="0" u="none" strike="noStrike" kern="1200" dirty="0">
                <a:solidFill>
                  <a:schemeClr val="tx1"/>
                </a:solidFill>
                <a:effectLst/>
                <a:latin typeface="+mn-lt"/>
                <a:ea typeface="+mn-ea"/>
                <a:cs typeface="+mn-cs"/>
              </a:rPr>
              <a:t>survey, along with </a:t>
            </a:r>
            <a:r>
              <a:rPr lang="en-US" sz="1200" b="0" i="0" u="sng" strike="noStrike" kern="1200" dirty="0">
                <a:solidFill>
                  <a:schemeClr val="tx1"/>
                </a:solidFill>
                <a:effectLst/>
                <a:latin typeface="+mn-lt"/>
                <a:ea typeface="+mn-ea"/>
                <a:cs typeface="+mn-cs"/>
              </a:rPr>
              <a:t>3 identified duplicates </a:t>
            </a:r>
            <a:r>
              <a:rPr lang="en-US" sz="1200" b="0" i="0" u="none" strike="noStrike" kern="1200" dirty="0">
                <a:solidFill>
                  <a:schemeClr val="tx1"/>
                </a:solidFill>
                <a:effectLst/>
                <a:latin typeface="+mn-lt"/>
                <a:ea typeface="+mn-ea"/>
                <a:cs typeface="+mn-cs"/>
              </a:rPr>
              <a:t>in the closed without employment survey, but responses were mostly synonymous, so the data is not heavily skewed. Some respondents were able to attempt the survey 2 or 3 times because they were able to clear cookies, utilize a different browser or internet device, which therefore treats each respondent as a new person. QA is unaware if there are more duplicates than the ones identified as both surveys are anonymous and do not ask to identify respondents' names, unless they disclose at the end about wanting to follow up with DVRS services. We also want to get individuals validated responses, despite the duplicates, especially if their disability played into effect with them answering the questions properly.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u="none" strike="noStrike" kern="1200" dirty="0">
              <a:solidFill>
                <a:schemeClr val="tx1"/>
              </a:solidFill>
              <a:effectLst/>
              <a:latin typeface="+mn-lt"/>
              <a:ea typeface="+mn-ea"/>
              <a:cs typeface="+mn-cs"/>
            </a:endParaRPr>
          </a:p>
          <a:p>
            <a:endParaRPr lang="en-US" dirty="0"/>
          </a:p>
        </p:txBody>
      </p:sp>
      <p:sp>
        <p:nvSpPr>
          <p:cNvPr id="4" name="Slide Number Placeholder 3">
            <a:extLst>
              <a:ext uri="{FF2B5EF4-FFF2-40B4-BE49-F238E27FC236}">
                <a16:creationId xmlns:a16="http://schemas.microsoft.com/office/drawing/2014/main" id="{D1D51B27-8509-F2CF-0B56-46210D1CDEF6}"/>
              </a:ext>
            </a:extLst>
          </p:cNvPr>
          <p:cNvSpPr>
            <a:spLocks noGrp="1"/>
          </p:cNvSpPr>
          <p:nvPr>
            <p:ph type="sldNum" sz="quarter" idx="5"/>
          </p:nvPr>
        </p:nvSpPr>
        <p:spPr/>
        <p:txBody>
          <a:bodyPr/>
          <a:lstStyle/>
          <a:p>
            <a:fld id="{38842B08-6EF4-4CFC-B8D8-31B8A4584049}" type="slidenum">
              <a:rPr lang="en-US" smtClean="0"/>
              <a:t>3</a:t>
            </a:fld>
            <a:endParaRPr lang="en-US"/>
          </a:p>
        </p:txBody>
      </p:sp>
    </p:spTree>
    <p:extLst>
      <p:ext uri="{BB962C8B-B14F-4D97-AF65-F5344CB8AC3E}">
        <p14:creationId xmlns:p14="http://schemas.microsoft.com/office/powerpoint/2010/main" val="14130159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BF72F-F4BC-F328-84F9-2D8E564A13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AED994-8876-4544-70D0-1F5D1F6261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315B31-6FFB-F0C0-A0FD-5461CD212B2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99% for the question identifying who completed the survey across both closed case types (with and without employment).</a:t>
            </a:r>
            <a:endParaRPr lang="en-US" dirty="0"/>
          </a:p>
        </p:txBody>
      </p:sp>
      <p:sp>
        <p:nvSpPr>
          <p:cNvPr id="4" name="Slide Number Placeholder 3">
            <a:extLst>
              <a:ext uri="{FF2B5EF4-FFF2-40B4-BE49-F238E27FC236}">
                <a16:creationId xmlns:a16="http://schemas.microsoft.com/office/drawing/2014/main" id="{EB0622FE-4F29-5F44-B767-C0E261AF173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7553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5</a:t>
            </a:fld>
            <a:endParaRPr lang="en-US"/>
          </a:p>
        </p:txBody>
      </p:sp>
    </p:spTree>
    <p:extLst>
      <p:ext uri="{BB962C8B-B14F-4D97-AF65-F5344CB8AC3E}">
        <p14:creationId xmlns:p14="http://schemas.microsoft.com/office/powerpoint/2010/main" val="356972871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057CA-A9D3-9712-01EB-46657F111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AA0EAFC-2963-550C-D5C4-E4D816E2E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C3971C-2920-6D84-3BF9-4ACE3FFAFB9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4672DA7-12A5-EF6E-E993-7B319AE9D95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197722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39E443-BE43-21EC-1C66-CAD4F40D91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685F2-5B06-6FEC-22BB-FB8CCE3327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ED619F-3D65-927F-FDAB-59DA770563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74% for the question identifying what office consumers received services across both closed case types (with and without employment).</a:t>
            </a:r>
            <a:endParaRPr lang="en-US" dirty="0"/>
          </a:p>
          <a:p>
            <a:endParaRPr lang="en-US" dirty="0"/>
          </a:p>
        </p:txBody>
      </p:sp>
      <p:sp>
        <p:nvSpPr>
          <p:cNvPr id="4" name="Slide Number Placeholder 3">
            <a:extLst>
              <a:ext uri="{FF2B5EF4-FFF2-40B4-BE49-F238E27FC236}">
                <a16:creationId xmlns:a16="http://schemas.microsoft.com/office/drawing/2014/main" id="{7A24BD51-C0A2-5360-861A-45DA8A8F0C0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91948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F7E5C-01B0-79FF-C081-CA487D366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00DC911-ABBA-889D-1619-59B8E9129FA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AE4415-FA96-DB01-F99F-88A5151E161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65% for the question identifying what their age was across both closed case types (with and without employment).</a:t>
            </a:r>
            <a:endParaRPr lang="en-US" dirty="0"/>
          </a:p>
        </p:txBody>
      </p:sp>
      <p:sp>
        <p:nvSpPr>
          <p:cNvPr id="4" name="Slide Number Placeholder 3">
            <a:extLst>
              <a:ext uri="{FF2B5EF4-FFF2-40B4-BE49-F238E27FC236}">
                <a16:creationId xmlns:a16="http://schemas.microsoft.com/office/drawing/2014/main" id="{40A14694-F27B-2843-8B7F-23FED5B4C4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66120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30848-4038-73DA-91CB-63123019EB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55ED2E-881F-4F7C-05D3-1B458EB7E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300A7-5ABF-7F69-60A8-FB43FEBCB61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72% for the question identifying what their gender was across both closed case types (with and without employment) in the quantitative categories, and 0.3% for the qualitative categories.</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9E0576D2-4360-0180-417A-9A189A59347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14373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D3C8EE-9C92-DEC8-A899-3FC776DA3E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FFD5DB8-4E68-53F6-AAD8-74D29221B7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7377583-9AE9-7F24-DDB8-A15223985F8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75% for the question identifying what their primary disability was across both closed case types (with and without employment).</a:t>
            </a:r>
          </a:p>
          <a:p>
            <a:pPr lvl="0" fontAlgn="base"/>
            <a:r>
              <a:rPr lang="en-US" sz="1200" b="0" i="0" kern="1200" dirty="0">
                <a:solidFill>
                  <a:schemeClr val="tx1"/>
                </a:solidFill>
                <a:effectLst/>
                <a:latin typeface="+mn-lt"/>
                <a:ea typeface="+mn-ea"/>
                <a:cs typeface="+mn-cs"/>
              </a:rPr>
              <a:t>For example, quantitative: (intellectual/developmental disability or cognitive &amp; mobility). </a:t>
            </a:r>
          </a:p>
          <a:p>
            <a:pPr lvl="0" fontAlgn="base"/>
            <a:r>
              <a:rPr lang="en-US" sz="1200" b="0" i="0" kern="1200" dirty="0">
                <a:solidFill>
                  <a:schemeClr val="tx1"/>
                </a:solidFill>
                <a:effectLst/>
                <a:latin typeface="+mn-lt"/>
                <a:ea typeface="+mn-ea"/>
                <a:cs typeface="+mn-cs"/>
              </a:rPr>
              <a:t>Qualitative/Quantitative: Deaf/hard of Hearing, Open ended response: Autism</a:t>
            </a:r>
          </a:p>
          <a:p>
            <a:pPr lvl="0" fontAlgn="base"/>
            <a:r>
              <a:rPr lang="en-US" sz="1200" b="0" i="0" kern="1200" dirty="0">
                <a:solidFill>
                  <a:schemeClr val="tx1"/>
                </a:solidFill>
                <a:effectLst/>
                <a:latin typeface="+mn-lt"/>
                <a:ea typeface="+mn-ea"/>
                <a:cs typeface="+mn-cs"/>
              </a:rPr>
              <a:t>Qualitative only(open-ended): TBI, ADHD. </a:t>
            </a:r>
          </a:p>
          <a:p>
            <a:pPr fontAlgn="base"/>
            <a:endParaRPr lang="en-US" sz="1200" b="0" i="0" kern="1200" dirty="0">
              <a:solidFill>
                <a:schemeClr val="tx1"/>
              </a:solidFill>
              <a:effectLst/>
              <a:latin typeface="+mn-lt"/>
              <a:ea typeface="+mn-ea"/>
              <a:cs typeface="+mn-cs"/>
            </a:endParaRPr>
          </a:p>
          <a:p>
            <a:pPr fontAlgn="base"/>
            <a:r>
              <a:rPr lang="en-US" sz="1200" b="0" i="0" kern="1200" dirty="0">
                <a:solidFill>
                  <a:schemeClr val="tx1"/>
                </a:solidFill>
                <a:effectLst/>
                <a:latin typeface="+mn-lt"/>
                <a:ea typeface="+mn-ea"/>
                <a:cs typeface="+mn-cs"/>
              </a:rPr>
              <a:t>It was simpler to code this way in SPSS (</a:t>
            </a:r>
            <a:r>
              <a:rPr lang="en-US" sz="1200" b="0" i="0" kern="1200">
                <a:solidFill>
                  <a:schemeClr val="tx1"/>
                </a:solidFill>
                <a:effectLst/>
                <a:latin typeface="+mn-lt"/>
                <a:ea typeface="+mn-ea"/>
                <a:cs typeface="+mn-cs"/>
              </a:rPr>
              <a:t>stats program), </a:t>
            </a:r>
            <a:r>
              <a:rPr lang="en-US" sz="1200" b="0" i="0" kern="1200" dirty="0">
                <a:solidFill>
                  <a:schemeClr val="tx1"/>
                </a:solidFill>
                <a:effectLst/>
                <a:latin typeface="+mn-lt"/>
                <a:ea typeface="+mn-ea"/>
                <a:cs typeface="+mn-cs"/>
              </a:rPr>
              <a:t>rather than individually separating each disability out.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2DB0D71B-C19E-B865-8A4A-70F7C8764FC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8873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2EC68-AA09-696B-2625-99FC0FE41C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5E57EB6-50E8-730C-21ED-9BA1262C78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C6372EE-C0CD-D1D4-7810-F600E6A23E9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These are open-ended responses quoted directly from consumers.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b="1" i="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Defined as having a single "other" disability, some disabilities were reclassified into other categories. Additionally, there are qualitative descriptions listed under multiple disabilities. Average response rate was 14% for the question identifying their primary disability (with and without employment) for the qualitative categories. </a:t>
            </a: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2EBC924A-1669-1F84-D844-54EB6D0D61A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50562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12</a:t>
            </a:fld>
            <a:endParaRPr lang="en-US"/>
          </a:p>
        </p:txBody>
      </p:sp>
    </p:spTree>
    <p:extLst>
      <p:ext uri="{BB962C8B-B14F-4D97-AF65-F5344CB8AC3E}">
        <p14:creationId xmlns:p14="http://schemas.microsoft.com/office/powerpoint/2010/main" val="185641701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E9D5D-7EBD-7869-AD5A-D1BCC11886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DC69F9-C768-175F-B543-EAE908E383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C65FC4-96E2-023F-793E-0EA60DB21BA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6D42E0-69A4-1114-819C-B98A9D98A6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8921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4742D-744A-61DB-E630-E8FDFB77C6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371788-8637-E37E-C108-52DCB737D5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0E1E202-3B50-00C6-2789-308D21A29F2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81% for average satisfaction with DVRS services across both closed case types (with and without employment).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AEA53DEE-7619-CBB2-D5E3-2D9167A0EA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896398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5ADF8B-FDDB-647A-3B2A-3798FD34BE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18B876-54DB-AA72-87BC-8AD8CEE5CD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F8BDE3-B44A-FCED-3EB3-42119A120601}"/>
              </a:ext>
            </a:extLst>
          </p:cNvPr>
          <p:cNvSpPr>
            <a:spLocks noGrp="1"/>
          </p:cNvSpPr>
          <p:nvPr>
            <p:ph type="body" idx="1"/>
          </p:nvPr>
        </p:nvSpPr>
        <p:spPr/>
        <p:txBody>
          <a:bodyPr/>
          <a:lstStyle/>
          <a:p>
            <a:r>
              <a:rPr lang="en-US" b="1" dirty="0"/>
              <a:t>Closed Without Employment: Skip logic question based on a respondent who said, “yes” to being employed. </a:t>
            </a:r>
            <a:r>
              <a:rPr lang="en-US" sz="1200" b="1" i="0" kern="1200" dirty="0">
                <a:solidFill>
                  <a:schemeClr val="tx1"/>
                </a:solidFill>
                <a:effectLst/>
                <a:latin typeface="+mn-lt"/>
                <a:ea typeface="+mn-ea"/>
                <a:cs typeface="+mn-cs"/>
              </a:rPr>
              <a:t>Of the 288 respondents, 68 (24%) indicated they were employed. Due to this smaller subsample size, the following </a:t>
            </a:r>
            <a:r>
              <a:rPr lang="en-US" sz="1200" b="1" i="0" u="sng" kern="1200" dirty="0">
                <a:solidFill>
                  <a:schemeClr val="tx1"/>
                </a:solidFill>
                <a:effectLst/>
                <a:latin typeface="+mn-lt"/>
                <a:ea typeface="+mn-ea"/>
                <a:cs typeface="+mn-cs"/>
              </a:rPr>
              <a:t>closed without employment-related </a:t>
            </a:r>
            <a:r>
              <a:rPr lang="en-US" sz="1200" b="1" i="0" kern="1200" dirty="0">
                <a:solidFill>
                  <a:schemeClr val="tx1"/>
                </a:solidFill>
                <a:effectLst/>
                <a:latin typeface="+mn-lt"/>
                <a:ea typeface="+mn-ea"/>
                <a:cs typeface="+mn-cs"/>
              </a:rPr>
              <a:t>findings regarding DVRS services should be interpreted with caution.</a:t>
            </a:r>
            <a:endParaRPr lang="en-US" b="1" dirty="0"/>
          </a:p>
        </p:txBody>
      </p:sp>
      <p:sp>
        <p:nvSpPr>
          <p:cNvPr id="4" name="Slide Number Placeholder 3">
            <a:extLst>
              <a:ext uri="{FF2B5EF4-FFF2-40B4-BE49-F238E27FC236}">
                <a16:creationId xmlns:a16="http://schemas.microsoft.com/office/drawing/2014/main" id="{58880D91-EB00-3B13-4679-7E914A18D3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609193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CEDF4-A18B-EE40-F7B9-7BD5E352C2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BD508-CD2E-092F-DF07-B238241BC47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482054-6F92-E6D0-7452-D3AA07EBC7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80% for receiving all DVRS services you wanted/needed across both closed case types (with and without employment).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A69631D3-6AF7-0E1B-1E5F-1B7D7DB4474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69873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31CFB-5A24-C1D6-E510-FBCEB2BB13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8DABD7-2A45-E372-DC0B-0E0BF6B017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21D7CB-1898-1A4E-84E0-5B10A9C5859E}"/>
              </a:ext>
            </a:extLst>
          </p:cNvPr>
          <p:cNvSpPr>
            <a:spLocks noGrp="1"/>
          </p:cNvSpPr>
          <p:nvPr>
            <p:ph type="body" idx="1"/>
          </p:nvPr>
        </p:nvSpPr>
        <p:spPr/>
        <p:txBody>
          <a:bodyPr/>
          <a:lstStyle/>
          <a:p>
            <a:r>
              <a:rPr lang="en-US" b="1" dirty="0"/>
              <a:t>Closed With Employment: Skip logic question based on a respondent who said, “no” of receiving all the DVRS services you wanted/needed. </a:t>
            </a:r>
            <a:r>
              <a:rPr lang="en-US" sz="1200" b="1" i="0" kern="1200" dirty="0">
                <a:solidFill>
                  <a:schemeClr val="tx1"/>
                </a:solidFill>
                <a:effectLst/>
                <a:latin typeface="+mn-lt"/>
                <a:ea typeface="+mn-ea"/>
                <a:cs typeface="+mn-cs"/>
              </a:rPr>
              <a:t>Of the 207 respondents, 44 (21%) indicated they did not receive all the they wanted or needed. Due to this smaller subsample size, the following </a:t>
            </a:r>
            <a:r>
              <a:rPr lang="en-US" sz="1200" b="1" i="0" u="sng" kern="1200" dirty="0">
                <a:solidFill>
                  <a:schemeClr val="tx1"/>
                </a:solidFill>
                <a:effectLst/>
                <a:latin typeface="+mn-lt"/>
                <a:ea typeface="+mn-ea"/>
                <a:cs typeface="+mn-cs"/>
              </a:rPr>
              <a:t>closed with employment-related </a:t>
            </a:r>
            <a:r>
              <a:rPr lang="en-US" sz="1200" b="1" i="0" kern="1200" dirty="0">
                <a:solidFill>
                  <a:schemeClr val="tx1"/>
                </a:solidFill>
                <a:effectLst/>
                <a:latin typeface="+mn-lt"/>
                <a:ea typeface="+mn-ea"/>
                <a:cs typeface="+mn-cs"/>
              </a:rPr>
              <a:t>findings regarding DVRS services respondents did not get should be interpreted with caution.</a:t>
            </a:r>
            <a:endParaRPr lang="en-US" b="1" dirty="0"/>
          </a:p>
        </p:txBody>
      </p:sp>
      <p:sp>
        <p:nvSpPr>
          <p:cNvPr id="4" name="Slide Number Placeholder 3">
            <a:extLst>
              <a:ext uri="{FF2B5EF4-FFF2-40B4-BE49-F238E27FC236}">
                <a16:creationId xmlns:a16="http://schemas.microsoft.com/office/drawing/2014/main" id="{DDEC44D0-5042-F883-E363-B686A14B4D6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146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88F059-5385-8B41-13E9-951479B035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0E4E67-CC44-4057-3564-763C7DE05B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39ACAF-8307-7B48-0527-82DB8D44464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80% for knowing who contact if needed help or was unhappy with DVRS services across both closed case types (with and without employment).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a:extLst>
              <a:ext uri="{FF2B5EF4-FFF2-40B4-BE49-F238E27FC236}">
                <a16:creationId xmlns:a16="http://schemas.microsoft.com/office/drawing/2014/main" id="{CF5AF2C1-2F6A-D4A6-0864-C9D3DA845C5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79246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F4E13-3C1F-FC72-05DA-FFD186DB13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8D90DE-2151-BA82-E02B-48008B3120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9751F7C-1C66-B513-1F4E-0CC6698C4EF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F7F78F-10F1-B50B-0837-8D8EFF2588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790403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41D9F3-88F7-3BC7-8365-E27444C585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F848109-32F3-8F8A-AD79-6FF5DD5F8C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F85591D-7A8D-8AF7-76EC-332BA6A130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1B65355-CE21-7EDC-76C6-75C251C2117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09239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5ADF38-6616-CAF3-27E9-C8FF71F251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19AA3-7E22-B50C-8130-7B390E903B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CF7F8A-5632-4EB4-AC45-A75866BEB48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81% for average satisfaction with counselor across both closed case types (with and without employment).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B2F40074-48F1-CDF3-B023-2223D7BB87C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22260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9655A-86E9-2B43-134B-4B2A6A4CDB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9BDC36-37A6-6059-FE23-77D07C2711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3D27AF-163D-5195-A02D-65675F7A8C3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80% for DVRS counselor providing information about the NJ Client Assistance Program (CAP) across both closed case types (with and without employment).</a:t>
            </a:r>
            <a:endParaRPr lang="en-US" dirty="0"/>
          </a:p>
          <a:p>
            <a:endParaRPr lang="en-US" dirty="0"/>
          </a:p>
        </p:txBody>
      </p:sp>
      <p:sp>
        <p:nvSpPr>
          <p:cNvPr id="4" name="Slide Number Placeholder 3">
            <a:extLst>
              <a:ext uri="{FF2B5EF4-FFF2-40B4-BE49-F238E27FC236}">
                <a16:creationId xmlns:a16="http://schemas.microsoft.com/office/drawing/2014/main" id="{0EB0F8E7-A10B-12EF-C443-E609799093E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249378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85195-A578-D8B4-6B74-D91103E0AB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10B256-0E17-2CF9-87FA-0FC39355A0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D20B5C-5E91-075B-3E23-A4D8C33076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4118D59-A7A3-68C9-C7E0-B9D3C1BFC7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0194669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B6FD8F-04F7-8494-EA3A-D830A3E5A0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689196-97A3-AE6D-9190-74FE87F1C8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7709A4-79AD-59D5-73B6-44825B18BFA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83% for being currently employed across both closed case types (with and without employment).</a:t>
            </a:r>
            <a:endParaRPr lang="en-US" dirty="0"/>
          </a:p>
          <a:p>
            <a:endParaRPr lang="en-US" dirty="0"/>
          </a:p>
        </p:txBody>
      </p:sp>
      <p:sp>
        <p:nvSpPr>
          <p:cNvPr id="4" name="Slide Number Placeholder 3">
            <a:extLst>
              <a:ext uri="{FF2B5EF4-FFF2-40B4-BE49-F238E27FC236}">
                <a16:creationId xmlns:a16="http://schemas.microsoft.com/office/drawing/2014/main" id="{228D7825-85A1-89ED-2D9D-AB6CA751A0B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419720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111BAA-E824-64E1-0973-05493FE75CB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FC8183-5B23-74D0-B491-612D5877C4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84D18B-986B-CD1D-98E2-7D59AA0CF0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This is based on if respondents answered if they were employed. </a:t>
            </a:r>
            <a:endParaRPr lang="en-US" b="1" dirty="0"/>
          </a:p>
        </p:txBody>
      </p:sp>
      <p:sp>
        <p:nvSpPr>
          <p:cNvPr id="4" name="Slide Number Placeholder 3">
            <a:extLst>
              <a:ext uri="{FF2B5EF4-FFF2-40B4-BE49-F238E27FC236}">
                <a16:creationId xmlns:a16="http://schemas.microsoft.com/office/drawing/2014/main" id="{D0F921C5-2EC7-E9B5-3423-4D0254A8F5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9599646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07C7CA-A9A1-320F-6E49-F51F287DA2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092AD-7499-69E6-91D0-920070CD2A3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2C3ED0-4252-729B-7E89-3B0E074303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i="0" kern="1200" dirty="0">
                <a:solidFill>
                  <a:schemeClr val="tx1"/>
                </a:solidFill>
                <a:effectLst/>
                <a:latin typeface="+mn-lt"/>
                <a:ea typeface="+mn-ea"/>
                <a:cs typeface="+mn-cs"/>
              </a:rPr>
              <a:t>Average response rate was 69% for how likely would you refer a friend of family member to DVRS across both closed case types (with and without employment).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16140820-0A3D-902F-C36B-D12D35B4CAF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00010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E85F1A-5D15-50CD-2F8C-8272309960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27F4060-5086-B85D-922D-908CCA83DC7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85124C5-CF0B-A5F5-583C-F14C6B8CE47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3AE7CD-7868-4C00-4086-C5EA61F84B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7828521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20E6C-B4A1-71F2-C2FF-F954F74F9B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6A2025-1B33-85B7-4E7B-3761D2DDEC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1831BC-7450-9E8A-03D8-2FEFB47C25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DF0A7C3-589E-AFF1-D689-C89C5625C4A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6711803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406529-7F95-7F49-4156-36B9A99071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0222AC-5FB8-7028-AB3F-F11D2D18FD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99B74C-0061-E9C3-FD9F-021A066A4DC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6773BA9-3B20-BBBF-D58D-3AA56CF46F1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241439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9C190-B137-A57B-93BA-D284A97204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09C293-D71C-0F40-FC3D-02F22AC60A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73AD41-544E-2660-3CAD-969AFE9FE3E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18F46A-1657-1EB3-9378-215804B3A6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751769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2314F-08DE-B575-29F1-238C822772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61F53A-153B-64AC-ED5F-2C0DF62CF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CE0139-327E-244E-9282-E9720A8140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80DFB50-4425-F638-4A2A-69C477EFA48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665E799-430A-4991-950B-EC60C4112B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627886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32</a:t>
            </a:fld>
            <a:endParaRPr lang="en-US"/>
          </a:p>
        </p:txBody>
      </p:sp>
    </p:spTree>
    <p:extLst>
      <p:ext uri="{BB962C8B-B14F-4D97-AF65-F5344CB8AC3E}">
        <p14:creationId xmlns:p14="http://schemas.microsoft.com/office/powerpoint/2010/main" val="28829847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8842B08-6EF4-4CFC-B8D8-31B8A4584049}" type="slidenum">
              <a:rPr lang="en-US" smtClean="0"/>
              <a:t>33</a:t>
            </a:fld>
            <a:endParaRPr lang="en-US"/>
          </a:p>
        </p:txBody>
      </p:sp>
    </p:spTree>
    <p:extLst>
      <p:ext uri="{BB962C8B-B14F-4D97-AF65-F5344CB8AC3E}">
        <p14:creationId xmlns:p14="http://schemas.microsoft.com/office/powerpoint/2010/main" val="4205923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E26D-7D2F-432E-8BB1-5114B7EB9A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CDC2E-0577-47F6-97B9-B99216EB7006}"/>
              </a:ext>
            </a:extLst>
          </p:cNvPr>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591F4-90BF-40D9-999B-B425A0C03D22}"/>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AEDC269A-E2CA-4900-9A25-A2A99C84E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0AEBD3-F3B0-42A1-90B9-829EA33ACB56}"/>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250436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DE26D-7D2F-432E-8BB1-5114B7EB9A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8FCDC2E-0577-47F6-97B9-B99216EB700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18591F4-90BF-40D9-999B-B425A0C03D22}"/>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AEDC269A-E2CA-4900-9A25-A2A99C84E9D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0AEBD3-F3B0-42A1-90B9-829EA33ACB56}"/>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25043637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F073B-D835-41BC-8744-E1B3714972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34740A3-6DCB-4D54-A2E0-21DAE3536965}"/>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954BBA-CA24-4465-A257-6A2CDDC5560C}"/>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69E4BAF6-381C-4C6F-AAFE-239C89B3ACB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8C5628B-CA3C-4B60-A6B6-409372D18DAB}"/>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3774177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6CFF-7119-4CCF-89C5-3375980EE425}"/>
              </a:ext>
            </a:extLst>
          </p:cNvPr>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6F842-A94F-466F-91B5-C526E2B869B8}"/>
              </a:ext>
            </a:extLst>
          </p:cNvPr>
          <p:cNvSpPr>
            <a:spLocks noGrp="1"/>
          </p:cNvSpPr>
          <p:nvPr>
            <p:ph type="body" idx="1"/>
          </p:nvPr>
        </p:nvSpPr>
        <p:spPr>
          <a:xfrm>
            <a:off x="831851" y="4589467"/>
            <a:ext cx="105156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39F32A8-8FC8-440C-81A1-945567787587}"/>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99EBDE3F-F9E0-45D5-B3FF-CC7D5F4508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70AF81-AA58-47F2-ACD7-7C03720BD984}"/>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7798361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C96CFF-7119-4CCF-89C5-3375980EE42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BA6F842-A94F-466F-91B5-C526E2B869B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239F32A8-8FC8-440C-81A1-945567787587}"/>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99EBDE3F-F9E0-45D5-B3FF-CC7D5F45080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70AF81-AA58-47F2-ACD7-7C03720BD984}"/>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7798361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1C3458-BA10-4BAD-B834-D859CA1B5A7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FFFB9D0-37E0-4434-8724-19BB166F3E50}"/>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65DC13FC-F598-4E10-916A-EBED8128D6D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00BDAB2-E459-4D4D-AE66-602A9F41C692}"/>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6" name="Footer Placeholder 5">
            <a:extLst>
              <a:ext uri="{FF2B5EF4-FFF2-40B4-BE49-F238E27FC236}">
                <a16:creationId xmlns:a16="http://schemas.microsoft.com/office/drawing/2014/main" id="{30BEBD36-ADC7-4298-9DD8-C19B2529BB7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C5C1F79-2395-4FCB-AA04-D07B90AE6FEB}"/>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7326474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0A70-44B0-435F-91D3-E2EE143DFBB7}"/>
              </a:ext>
            </a:extLst>
          </p:cNvPr>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9BBFFB-93CA-4097-AA88-EFCF7D489D3A}"/>
              </a:ext>
            </a:extLst>
          </p:cNvPr>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2011669-5CF0-4311-8003-F10FBDA8BA22}"/>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BC00AB-E12B-4F18-BD6D-42B7E829FCF0}"/>
              </a:ext>
            </a:extLst>
          </p:cNvPr>
          <p:cNvSpPr>
            <a:spLocks noGrp="1"/>
          </p:cNvSpPr>
          <p:nvPr>
            <p:ph type="body" sz="quarter" idx="3"/>
          </p:nvPr>
        </p:nvSpPr>
        <p:spPr>
          <a:xfrm>
            <a:off x="6172202"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D87FD1F-A501-4E00-A342-76115BD411D7}"/>
              </a:ext>
            </a:extLst>
          </p:cNvPr>
          <p:cNvSpPr>
            <a:spLocks noGrp="1"/>
          </p:cNvSpPr>
          <p:nvPr>
            <p:ph sz="quarter" idx="4"/>
          </p:nvPr>
        </p:nvSpPr>
        <p:spPr>
          <a:xfrm>
            <a:off x="6172202"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3F0714-BBF8-481F-B5E5-481821686A27}"/>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8" name="Footer Placeholder 7">
            <a:extLst>
              <a:ext uri="{FF2B5EF4-FFF2-40B4-BE49-F238E27FC236}">
                <a16:creationId xmlns:a16="http://schemas.microsoft.com/office/drawing/2014/main" id="{17D3F217-7A48-4D18-97DD-2217513071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2249AF-EADB-46D1-A7C6-8D86B1AEC8C4}"/>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527425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A20A70-44B0-435F-91D3-E2EE143DFBB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59BBFFB-93CA-4097-AA88-EFCF7D489D3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2011669-5CF0-4311-8003-F10FBDA8BA2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CBC00AB-E12B-4F18-BD6D-42B7E829FC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6D87FD1F-A501-4E00-A342-76115BD411D7}"/>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43F0714-BBF8-481F-B5E5-481821686A27}"/>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8" name="Footer Placeholder 7">
            <a:extLst>
              <a:ext uri="{FF2B5EF4-FFF2-40B4-BE49-F238E27FC236}">
                <a16:creationId xmlns:a16="http://schemas.microsoft.com/office/drawing/2014/main" id="{17D3F217-7A48-4D18-97DD-2217513071B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D2249AF-EADB-46D1-A7C6-8D86B1AEC8C4}"/>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527425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37D8F-E105-42EC-98E3-FF6C94B72A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EC2CB28-14CA-463D-A55F-8C101CB621C7}"/>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4" name="Footer Placeholder 3">
            <a:extLst>
              <a:ext uri="{FF2B5EF4-FFF2-40B4-BE49-F238E27FC236}">
                <a16:creationId xmlns:a16="http://schemas.microsoft.com/office/drawing/2014/main" id="{F2FC9765-CD48-4A8A-B7CA-232C4E30F10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D191EFA-243B-455D-853E-B8E83D95E21D}"/>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3741043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706F79-BABF-4366-86E6-AE5110B022A6}"/>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3" name="Footer Placeholder 2">
            <a:extLst>
              <a:ext uri="{FF2B5EF4-FFF2-40B4-BE49-F238E27FC236}">
                <a16:creationId xmlns:a16="http://schemas.microsoft.com/office/drawing/2014/main" id="{69275BEE-A818-42BD-A964-A4EDAC6ADBB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E796106-7881-427A-AD39-0E5AE105366B}"/>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0036279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BAD7-5A1E-4E8E-8BD8-049F9A0C97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0D1881-0CE7-49BC-8C82-EC93589DDFD2}"/>
              </a:ext>
            </a:extLst>
          </p:cNvPr>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8FE228-E09C-47A3-934F-5D122AEBF3CB}"/>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EEF620-EF09-463F-90E6-1264B587F3C8}"/>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6" name="Footer Placeholder 5">
            <a:extLst>
              <a:ext uri="{FF2B5EF4-FFF2-40B4-BE49-F238E27FC236}">
                <a16:creationId xmlns:a16="http://schemas.microsoft.com/office/drawing/2014/main" id="{0925E14F-8266-429D-AA02-8DFA3474BE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DB33DD-00A8-4488-85C3-1588EC015156}"/>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2259366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46EEE-5625-414E-A2E8-514825AC1E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669210-138D-4C4C-9BE5-81AE7CEB40D1}"/>
              </a:ext>
            </a:extLst>
          </p:cNvPr>
          <p:cNvSpPr>
            <a:spLocks noGrp="1"/>
          </p:cNvSpPr>
          <p:nvPr>
            <p:ph type="pic" idx="1"/>
          </p:nvPr>
        </p:nvSpPr>
        <p:spPr>
          <a:xfrm>
            <a:off x="5183188" y="987429"/>
            <a:ext cx="617220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a:extLst>
              <a:ext uri="{FF2B5EF4-FFF2-40B4-BE49-F238E27FC236}">
                <a16:creationId xmlns:a16="http://schemas.microsoft.com/office/drawing/2014/main" id="{CEE2E506-2923-4F6D-BFB6-854948089246}"/>
              </a:ext>
            </a:extLst>
          </p:cNvPr>
          <p:cNvSpPr>
            <a:spLocks noGrp="1"/>
          </p:cNvSpPr>
          <p:nvPr>
            <p:ph type="body" sz="half" idx="2"/>
          </p:nvPr>
        </p:nvSpPr>
        <p:spPr>
          <a:xfrm>
            <a:off x="839788" y="2057400"/>
            <a:ext cx="3932237"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BAC1D0-A5D8-45A2-A731-6342ECE057FE}"/>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6" name="Footer Placeholder 5">
            <a:extLst>
              <a:ext uri="{FF2B5EF4-FFF2-40B4-BE49-F238E27FC236}">
                <a16:creationId xmlns:a16="http://schemas.microsoft.com/office/drawing/2014/main" id="{B3F05BAC-D59A-4213-9ED2-5FB82843E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3FEA26-E923-4A05-B5BA-55E92B44CBD9}"/>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1408226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7BAD7-5A1E-4E8E-8BD8-049F9A0C97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B0D1881-0CE7-49BC-8C82-EC93589DDF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98FE228-E09C-47A3-934F-5D122AEBF3C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EEEF620-EF09-463F-90E6-1264B587F3C8}"/>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6" name="Footer Placeholder 5">
            <a:extLst>
              <a:ext uri="{FF2B5EF4-FFF2-40B4-BE49-F238E27FC236}">
                <a16:creationId xmlns:a16="http://schemas.microsoft.com/office/drawing/2014/main" id="{0925E14F-8266-429D-AA02-8DFA3474BE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6DB33DD-00A8-4488-85C3-1588EC015156}"/>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22593662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746EEE-5625-414E-A2E8-514825AC1EF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C669210-138D-4C4C-9BE5-81AE7CEB40D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EE2E506-2923-4F6D-BFB6-85494808924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BAC1D0-A5D8-45A2-A731-6342ECE057FE}"/>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6" name="Footer Placeholder 5">
            <a:extLst>
              <a:ext uri="{FF2B5EF4-FFF2-40B4-BE49-F238E27FC236}">
                <a16:creationId xmlns:a16="http://schemas.microsoft.com/office/drawing/2014/main" id="{B3F05BAC-D59A-4213-9ED2-5FB82843ED5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33FEA26-E923-4A05-B5BA-55E92B44CBD9}"/>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1408226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6F357B-CCFE-4A95-828F-CBF7B735295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847212D-DB63-46F6-94D2-13680352F87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C58E875-7F1A-4D18-8EF1-2E872D31908A}"/>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2FB9613E-205C-423C-B478-45343068DF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8FBAF33-DCA1-4584-843E-6F6C57F94510}"/>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20091116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833D33-5089-485C-9CB7-0CB03D629B4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7F57FAA-4D3E-49FE-87D7-E9BC348456E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95F5FC-D82F-433B-ADFD-6E0BA4B221CA}"/>
              </a:ext>
            </a:extLst>
          </p:cNvPr>
          <p:cNvSpPr>
            <a:spLocks noGrp="1"/>
          </p:cNvSpPr>
          <p:nvPr>
            <p:ph type="dt" sz="half" idx="10"/>
          </p:nvPr>
        </p:nvSpPr>
        <p:spPr/>
        <p:txBody>
          <a:body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4A878E74-287C-4B24-BD76-08B8900D42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B1DA271-9690-4B65-A807-61B1D37301A1}"/>
              </a:ext>
            </a:extLst>
          </p:cNvPr>
          <p:cNvSpPr>
            <a:spLocks noGrp="1"/>
          </p:cNvSpPr>
          <p:nvPr>
            <p:ph type="sldNum" sz="quarter" idx="12"/>
          </p:nvPr>
        </p:nvSpPr>
        <p:spPr/>
        <p:txBody>
          <a:bodyPr/>
          <a:lstStyle/>
          <a:p>
            <a:fld id="{2308147F-E089-4B46-82F1-93F2B4D650EB}" type="slidenum">
              <a:rPr lang="en-US" smtClean="0"/>
              <a:t>‹#›</a:t>
            </a:fld>
            <a:endParaRPr lang="en-US"/>
          </a:p>
        </p:txBody>
      </p:sp>
    </p:spTree>
    <p:extLst>
      <p:ext uri="{BB962C8B-B14F-4D97-AF65-F5344CB8AC3E}">
        <p14:creationId xmlns:p14="http://schemas.microsoft.com/office/powerpoint/2010/main" val="1195033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5D6FF-8A4E-4526-BB36-DCD4C9E4111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1A9D924-9CF9-40BA-A44F-C1B8EF553E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7DBA286-4B39-45A3-B596-B575BF894DA1}"/>
              </a:ext>
            </a:extLst>
          </p:cNvPr>
          <p:cNvSpPr>
            <a:spLocks noGrp="1"/>
          </p:cNvSpPr>
          <p:nvPr>
            <p:ph type="dt" sz="half" idx="10"/>
          </p:nvPr>
        </p:nvSpPr>
        <p:spPr/>
        <p:txBody>
          <a:bodyPr/>
          <a:lstStyle/>
          <a:p>
            <a:fld id="{A04144BE-6F23-44DF-BA67-A465337D9EB6}" type="datetime1">
              <a:rPr lang="en-US" smtClean="0"/>
              <a:t>9/10/2026</a:t>
            </a:fld>
            <a:endParaRPr lang="en-US"/>
          </a:p>
        </p:txBody>
      </p:sp>
      <p:sp>
        <p:nvSpPr>
          <p:cNvPr id="5" name="Footer Placeholder 4">
            <a:extLst>
              <a:ext uri="{FF2B5EF4-FFF2-40B4-BE49-F238E27FC236}">
                <a16:creationId xmlns:a16="http://schemas.microsoft.com/office/drawing/2014/main" id="{F18306A1-CB70-4A19-BEBD-52C171E2178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33F42E3-23B0-4DEE-8306-25E92592386D}"/>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2156198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A3CAA7-ACB0-494E-8567-CE33A8988F6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8B63B77-EB8E-4343-930B-A4FB18E1164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C8B6487-3363-40D6-AE6D-38C772D3878A}"/>
              </a:ext>
            </a:extLst>
          </p:cNvPr>
          <p:cNvSpPr>
            <a:spLocks noGrp="1"/>
          </p:cNvSpPr>
          <p:nvPr>
            <p:ph type="dt" sz="half" idx="10"/>
          </p:nvPr>
        </p:nvSpPr>
        <p:spPr/>
        <p:txBody>
          <a:bodyPr/>
          <a:lstStyle/>
          <a:p>
            <a:fld id="{4C32854D-86EA-460D-8B64-CDD65068BAB0}" type="datetime1">
              <a:rPr lang="en-US" smtClean="0"/>
              <a:t>9/10/2026</a:t>
            </a:fld>
            <a:endParaRPr lang="en-US"/>
          </a:p>
        </p:txBody>
      </p:sp>
      <p:sp>
        <p:nvSpPr>
          <p:cNvPr id="5" name="Footer Placeholder 4">
            <a:extLst>
              <a:ext uri="{FF2B5EF4-FFF2-40B4-BE49-F238E27FC236}">
                <a16:creationId xmlns:a16="http://schemas.microsoft.com/office/drawing/2014/main" id="{C80C7B3C-D7AE-47D0-9F89-9C8F167BD64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3405CD-47BE-41AA-9DE3-A43A3BD20AE9}"/>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3037501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3DEC7-DF08-4EA2-8699-07B2F10512B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EA340EF-CEDD-4574-A8AA-1A985F94A14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0E1FB88-1F4B-48D3-93C6-BA00D9AB0786}"/>
              </a:ext>
            </a:extLst>
          </p:cNvPr>
          <p:cNvSpPr>
            <a:spLocks noGrp="1"/>
          </p:cNvSpPr>
          <p:nvPr>
            <p:ph type="dt" sz="half" idx="10"/>
          </p:nvPr>
        </p:nvSpPr>
        <p:spPr/>
        <p:txBody>
          <a:bodyPr/>
          <a:lstStyle/>
          <a:p>
            <a:fld id="{E46A2A2D-F9D6-4A83-9EA0-DE3AFEFB536E}" type="datetime1">
              <a:rPr lang="en-US" smtClean="0"/>
              <a:t>9/10/2026</a:t>
            </a:fld>
            <a:endParaRPr lang="en-US"/>
          </a:p>
        </p:txBody>
      </p:sp>
      <p:sp>
        <p:nvSpPr>
          <p:cNvPr id="5" name="Footer Placeholder 4">
            <a:extLst>
              <a:ext uri="{FF2B5EF4-FFF2-40B4-BE49-F238E27FC236}">
                <a16:creationId xmlns:a16="http://schemas.microsoft.com/office/drawing/2014/main" id="{33E7071D-78E5-4900-891C-4A6B58C684F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47871A7-3019-4934-8E1D-FAF298F8601F}"/>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10056650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60CA6-54E1-4C08-8679-44C4A6225A3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DAEB669-60BF-4220-95DA-265AB07F1F01}"/>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360A929-2F43-4148-8F22-D99EF8482A27}"/>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536B0E1-5862-4861-970D-A4F02FACBB37}"/>
              </a:ext>
            </a:extLst>
          </p:cNvPr>
          <p:cNvSpPr>
            <a:spLocks noGrp="1"/>
          </p:cNvSpPr>
          <p:nvPr>
            <p:ph type="dt" sz="half" idx="10"/>
          </p:nvPr>
        </p:nvSpPr>
        <p:spPr/>
        <p:txBody>
          <a:bodyPr/>
          <a:lstStyle/>
          <a:p>
            <a:fld id="{69CED403-18EA-4DAA-93CB-5D8F8E81B15E}" type="datetime1">
              <a:rPr lang="en-US" smtClean="0"/>
              <a:t>9/10/2026</a:t>
            </a:fld>
            <a:endParaRPr lang="en-US"/>
          </a:p>
        </p:txBody>
      </p:sp>
      <p:sp>
        <p:nvSpPr>
          <p:cNvPr id="6" name="Footer Placeholder 5">
            <a:extLst>
              <a:ext uri="{FF2B5EF4-FFF2-40B4-BE49-F238E27FC236}">
                <a16:creationId xmlns:a16="http://schemas.microsoft.com/office/drawing/2014/main" id="{E5E98B11-A1E9-41BD-A8D7-C932E462E1F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1B315A-CDBC-4923-A2FE-B62357C2431F}"/>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25244943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A6CA-C93C-41F2-B663-5FEC4EF3FA4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027AE82-F4C5-42B4-B29E-E387C6473E3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C3E2B2AE-E5CB-4DF6-AC3A-C71AC19600B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0751845-FDEF-4C60-9198-895618796E4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E18BA7F5-B710-4537-86D1-1DF0E3E28F0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D455CF4-9DC9-4CC3-AAF9-13032C757F5E}"/>
              </a:ext>
            </a:extLst>
          </p:cNvPr>
          <p:cNvSpPr>
            <a:spLocks noGrp="1"/>
          </p:cNvSpPr>
          <p:nvPr>
            <p:ph type="dt" sz="half" idx="10"/>
          </p:nvPr>
        </p:nvSpPr>
        <p:spPr/>
        <p:txBody>
          <a:bodyPr/>
          <a:lstStyle/>
          <a:p>
            <a:fld id="{B192AF05-E13D-4C83-B481-FF5B327D481B}" type="datetime1">
              <a:rPr lang="en-US" smtClean="0"/>
              <a:t>9/10/2026</a:t>
            </a:fld>
            <a:endParaRPr lang="en-US"/>
          </a:p>
        </p:txBody>
      </p:sp>
      <p:sp>
        <p:nvSpPr>
          <p:cNvPr id="8" name="Footer Placeholder 7">
            <a:extLst>
              <a:ext uri="{FF2B5EF4-FFF2-40B4-BE49-F238E27FC236}">
                <a16:creationId xmlns:a16="http://schemas.microsoft.com/office/drawing/2014/main" id="{249961D3-E49C-4113-81AA-93F5C053BC3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BEFB48-A6E2-45B6-981F-1BD70EBCB757}"/>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27754345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7B4D40-10FA-4C5D-925A-117304034D6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0854C3B-A020-459E-B31E-4485069132EB}"/>
              </a:ext>
            </a:extLst>
          </p:cNvPr>
          <p:cNvSpPr>
            <a:spLocks noGrp="1"/>
          </p:cNvSpPr>
          <p:nvPr>
            <p:ph type="dt" sz="half" idx="10"/>
          </p:nvPr>
        </p:nvSpPr>
        <p:spPr/>
        <p:txBody>
          <a:bodyPr/>
          <a:lstStyle/>
          <a:p>
            <a:fld id="{8030463E-E029-48CA-BAB7-177069E716B4}" type="datetime1">
              <a:rPr lang="en-US" smtClean="0"/>
              <a:t>9/10/2026</a:t>
            </a:fld>
            <a:endParaRPr lang="en-US"/>
          </a:p>
        </p:txBody>
      </p:sp>
      <p:sp>
        <p:nvSpPr>
          <p:cNvPr id="4" name="Footer Placeholder 3">
            <a:extLst>
              <a:ext uri="{FF2B5EF4-FFF2-40B4-BE49-F238E27FC236}">
                <a16:creationId xmlns:a16="http://schemas.microsoft.com/office/drawing/2014/main" id="{F41CE8F8-049D-42F8-894D-BFCF3CD1E6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EAF2E41-C432-414E-81E8-996E340FDB0D}"/>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226790479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FC7577-FB23-48E3-8646-66FA8697375D}"/>
              </a:ext>
            </a:extLst>
          </p:cNvPr>
          <p:cNvSpPr>
            <a:spLocks noGrp="1"/>
          </p:cNvSpPr>
          <p:nvPr>
            <p:ph type="dt" sz="half" idx="10"/>
          </p:nvPr>
        </p:nvSpPr>
        <p:spPr/>
        <p:txBody>
          <a:bodyPr/>
          <a:lstStyle/>
          <a:p>
            <a:fld id="{7155258D-450B-45D5-9BE5-40312B54684A}" type="datetime1">
              <a:rPr lang="en-US" smtClean="0"/>
              <a:t>9/10/2026</a:t>
            </a:fld>
            <a:endParaRPr lang="en-US"/>
          </a:p>
        </p:txBody>
      </p:sp>
      <p:sp>
        <p:nvSpPr>
          <p:cNvPr id="3" name="Footer Placeholder 2">
            <a:extLst>
              <a:ext uri="{FF2B5EF4-FFF2-40B4-BE49-F238E27FC236}">
                <a16:creationId xmlns:a16="http://schemas.microsoft.com/office/drawing/2014/main" id="{5B990FA3-F34B-4BE4-9313-1A6C093D03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45AD4D5-F793-4E19-8A7A-389E51E3BDC3}"/>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423273780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80953-CC35-4FD9-BC5F-C6EBD71F98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2DCFE34-62FD-40A5-95FD-AA7B55EC59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F98E92-933F-4DD1-9C70-283C3669AA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C1CE8DD-779A-467A-A537-66211078B455}"/>
              </a:ext>
            </a:extLst>
          </p:cNvPr>
          <p:cNvSpPr>
            <a:spLocks noGrp="1"/>
          </p:cNvSpPr>
          <p:nvPr>
            <p:ph type="dt" sz="half" idx="10"/>
          </p:nvPr>
        </p:nvSpPr>
        <p:spPr/>
        <p:txBody>
          <a:bodyPr/>
          <a:lstStyle/>
          <a:p>
            <a:fld id="{E8CA7E8F-9A96-486B-AC1A-6CFC8A654641}" type="datetime1">
              <a:rPr lang="en-US" smtClean="0"/>
              <a:t>9/10/2026</a:t>
            </a:fld>
            <a:endParaRPr lang="en-US"/>
          </a:p>
        </p:txBody>
      </p:sp>
      <p:sp>
        <p:nvSpPr>
          <p:cNvPr id="6" name="Footer Placeholder 5">
            <a:extLst>
              <a:ext uri="{FF2B5EF4-FFF2-40B4-BE49-F238E27FC236}">
                <a16:creationId xmlns:a16="http://schemas.microsoft.com/office/drawing/2014/main" id="{1A82485B-362F-4A4E-A73D-50796597880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372A76-7E05-436C-B62E-3EB62691F99A}"/>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34781238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ADAD-72A9-4EB5-9A0C-7EBCB1E4D8A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AF0103E-2D67-4750-8E1B-EDE9CA63AE6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02BBE18-9E2A-46FE-A46D-13451DDDB6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362DF09-82BE-4059-A0EA-3750D6561CE3}"/>
              </a:ext>
            </a:extLst>
          </p:cNvPr>
          <p:cNvSpPr>
            <a:spLocks noGrp="1"/>
          </p:cNvSpPr>
          <p:nvPr>
            <p:ph type="dt" sz="half" idx="10"/>
          </p:nvPr>
        </p:nvSpPr>
        <p:spPr/>
        <p:txBody>
          <a:bodyPr/>
          <a:lstStyle/>
          <a:p>
            <a:fld id="{9ED181AA-4FAD-4F3C-B16C-1EE7175D4D3E}" type="datetime1">
              <a:rPr lang="en-US" smtClean="0"/>
              <a:t>9/10/2026</a:t>
            </a:fld>
            <a:endParaRPr lang="en-US"/>
          </a:p>
        </p:txBody>
      </p:sp>
      <p:sp>
        <p:nvSpPr>
          <p:cNvPr id="6" name="Footer Placeholder 5">
            <a:extLst>
              <a:ext uri="{FF2B5EF4-FFF2-40B4-BE49-F238E27FC236}">
                <a16:creationId xmlns:a16="http://schemas.microsoft.com/office/drawing/2014/main" id="{F6C244CE-1223-45D7-BD06-DEF5016F3D4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0B2F7D-FC49-4443-A32A-D1D1E1020C82}"/>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171736189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B07BF-728F-4A53-861D-C3B6DC86B06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42078C8-A639-4D8B-9F58-F31CCB61AB02}"/>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6148DB-6206-42A4-BABF-AA8E4FFE89D8}"/>
              </a:ext>
            </a:extLst>
          </p:cNvPr>
          <p:cNvSpPr>
            <a:spLocks noGrp="1"/>
          </p:cNvSpPr>
          <p:nvPr>
            <p:ph type="dt" sz="half" idx="10"/>
          </p:nvPr>
        </p:nvSpPr>
        <p:spPr/>
        <p:txBody>
          <a:bodyPr/>
          <a:lstStyle/>
          <a:p>
            <a:fld id="{94EA1B04-B33D-4AC4-9B4F-D4F1172315C0}" type="datetime1">
              <a:rPr lang="en-US" smtClean="0"/>
              <a:t>9/10/2026</a:t>
            </a:fld>
            <a:endParaRPr lang="en-US"/>
          </a:p>
        </p:txBody>
      </p:sp>
      <p:sp>
        <p:nvSpPr>
          <p:cNvPr id="5" name="Footer Placeholder 4">
            <a:extLst>
              <a:ext uri="{FF2B5EF4-FFF2-40B4-BE49-F238E27FC236}">
                <a16:creationId xmlns:a16="http://schemas.microsoft.com/office/drawing/2014/main" id="{AA5C006E-9ECD-40B6-BB74-672FC36ED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42992A-40E3-49C1-8C89-0B5186EE0161}"/>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26189200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16FA085-3EB7-4205-B677-BA631493A9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7072A6B-9E1C-4642-AA7A-852EB83C5CF3}"/>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BA1FCA-FD25-45A2-9655-7A157867BB96}"/>
              </a:ext>
            </a:extLst>
          </p:cNvPr>
          <p:cNvSpPr>
            <a:spLocks noGrp="1"/>
          </p:cNvSpPr>
          <p:nvPr>
            <p:ph type="dt" sz="half" idx="10"/>
          </p:nvPr>
        </p:nvSpPr>
        <p:spPr/>
        <p:txBody>
          <a:bodyPr/>
          <a:lstStyle/>
          <a:p>
            <a:fld id="{12633607-F1AB-4277-B440-B0028F31A6E3}" type="datetime1">
              <a:rPr lang="en-US" smtClean="0"/>
              <a:t>9/10/2026</a:t>
            </a:fld>
            <a:endParaRPr lang="en-US"/>
          </a:p>
        </p:txBody>
      </p:sp>
      <p:sp>
        <p:nvSpPr>
          <p:cNvPr id="5" name="Footer Placeholder 4">
            <a:extLst>
              <a:ext uri="{FF2B5EF4-FFF2-40B4-BE49-F238E27FC236}">
                <a16:creationId xmlns:a16="http://schemas.microsoft.com/office/drawing/2014/main" id="{7FC91BBF-0542-448F-BA21-AFD716C976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9B4F0F-5340-464D-B803-A8F6DD5FEF81}"/>
              </a:ext>
            </a:extLst>
          </p:cNvPr>
          <p:cNvSpPr>
            <a:spLocks noGrp="1"/>
          </p:cNvSpPr>
          <p:nvPr>
            <p:ph type="sldNum" sz="quarter" idx="12"/>
          </p:nvPr>
        </p:nvSpPr>
        <p:spPr/>
        <p:txBody>
          <a:bodyPr/>
          <a:lstStyle/>
          <a:p>
            <a:fld id="{E72C115F-68A1-48F5-92D9-EF9035772A2E}" type="slidenum">
              <a:rPr lang="en-US" smtClean="0"/>
              <a:t>‹#›</a:t>
            </a:fld>
            <a:endParaRPr lang="en-US"/>
          </a:p>
        </p:txBody>
      </p:sp>
    </p:spTree>
    <p:extLst>
      <p:ext uri="{BB962C8B-B14F-4D97-AF65-F5344CB8AC3E}">
        <p14:creationId xmlns:p14="http://schemas.microsoft.com/office/powerpoint/2010/main" val="41658776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2.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8D61A5F-0E47-48A4-BA5F-C345EEDEC9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C78F7E1-F3A2-4C75-B174-5422A83552B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58DE64-2141-4626-A07C-5FC209C2F2F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CBBE11E-D85F-48E4-B1C3-27918B86C449}" type="datetimeFigureOut">
              <a:rPr lang="en-US" smtClean="0"/>
              <a:t>9/10/2026</a:t>
            </a:fld>
            <a:endParaRPr lang="en-US"/>
          </a:p>
        </p:txBody>
      </p:sp>
      <p:sp>
        <p:nvSpPr>
          <p:cNvPr id="5" name="Footer Placeholder 4">
            <a:extLst>
              <a:ext uri="{FF2B5EF4-FFF2-40B4-BE49-F238E27FC236}">
                <a16:creationId xmlns:a16="http://schemas.microsoft.com/office/drawing/2014/main" id="{24031065-7C76-4C61-BBA6-F2C989E4F3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F0DD130-6159-4431-A4D6-FEDC2AF8116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08147F-E089-4B46-82F1-93F2B4D650EB}" type="slidenum">
              <a:rPr lang="en-US" smtClean="0"/>
              <a:t>‹#›</a:t>
            </a:fld>
            <a:endParaRPr lang="en-US"/>
          </a:p>
        </p:txBody>
      </p:sp>
    </p:spTree>
    <p:extLst>
      <p:ext uri="{BB962C8B-B14F-4D97-AF65-F5344CB8AC3E}">
        <p14:creationId xmlns:p14="http://schemas.microsoft.com/office/powerpoint/2010/main" val="3386586504"/>
      </p:ext>
    </p:extLst>
  </p:cSld>
  <p:clrMap bg1="lt1" tx1="dk1" bg2="lt2" tx2="dk2" accent1="accent1" accent2="accent2" accent3="accent3" accent4="accent4" accent5="accent5" accent6="accent6" hlink="hlink" folHlink="folHlink"/>
  <p:sldLayoutIdLst>
    <p:sldLayoutId id="2147483660" r:id="rId1"/>
    <p:sldLayoutId id="2147483649" r:id="rId2"/>
    <p:sldLayoutId id="2147483650" r:id="rId3"/>
    <p:sldLayoutId id="2147483661" r:id="rId4"/>
    <p:sldLayoutId id="2147483651" r:id="rId5"/>
    <p:sldLayoutId id="2147483652" r:id="rId6"/>
    <p:sldLayoutId id="2147483662" r:id="rId7"/>
    <p:sldLayoutId id="2147483653" r:id="rId8"/>
    <p:sldLayoutId id="2147483654" r:id="rId9"/>
    <p:sldLayoutId id="2147483655" r:id="rId10"/>
    <p:sldLayoutId id="2147483663" r:id="rId11"/>
    <p:sldLayoutId id="2147483664"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358E0E-DA5F-45DB-8FC8-31764E26C8A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574494D-CC19-4019-833C-B705651C4D6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542F5A1-C16A-4202-BED8-531E3F29FC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66C794F-A583-4049-A3DE-2E16F4FBE4E3}" type="datetime1">
              <a:rPr lang="en-US" smtClean="0"/>
              <a:t>9/10/2026</a:t>
            </a:fld>
            <a:endParaRPr lang="en-US"/>
          </a:p>
        </p:txBody>
      </p:sp>
      <p:sp>
        <p:nvSpPr>
          <p:cNvPr id="5" name="Footer Placeholder 4">
            <a:extLst>
              <a:ext uri="{FF2B5EF4-FFF2-40B4-BE49-F238E27FC236}">
                <a16:creationId xmlns:a16="http://schemas.microsoft.com/office/drawing/2014/main" id="{067F81B2-35F6-4BEF-93EC-DBAB0E5E22B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DDA3FED-73B7-4CEE-8C78-214EB748C4F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72C115F-68A1-48F5-92D9-EF9035772A2E}" type="slidenum">
              <a:rPr lang="en-US" smtClean="0"/>
              <a:t>‹#›</a:t>
            </a:fld>
            <a:endParaRPr lang="en-US"/>
          </a:p>
        </p:txBody>
      </p:sp>
    </p:spTree>
    <p:extLst>
      <p:ext uri="{BB962C8B-B14F-4D97-AF65-F5344CB8AC3E}">
        <p14:creationId xmlns:p14="http://schemas.microsoft.com/office/powerpoint/2010/main" val="3667796338"/>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6.xml"/><Relationship Id="rId1" Type="http://schemas.openxmlformats.org/officeDocument/2006/relationships/slideLayout" Target="../slideLayouts/slideLayout18.xml"/><Relationship Id="rId4" Type="http://schemas.openxmlformats.org/officeDocument/2006/relationships/chart" Target="../charts/char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8.xml"/><Relationship Id="rId1" Type="http://schemas.openxmlformats.org/officeDocument/2006/relationships/slideLayout" Target="../slideLayouts/slideLayout18.xml"/><Relationship Id="rId4" Type="http://schemas.openxmlformats.org/officeDocument/2006/relationships/chart" Target="../charts/char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21.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2.xml"/><Relationship Id="rId1" Type="http://schemas.openxmlformats.org/officeDocument/2006/relationships/slideLayout" Target="../slideLayouts/slideLayout18.xml"/><Relationship Id="rId4" Type="http://schemas.openxmlformats.org/officeDocument/2006/relationships/chart" Target="../charts/char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4.xml"/><Relationship Id="rId1" Type="http://schemas.openxmlformats.org/officeDocument/2006/relationships/slideLayout" Target="../slideLayouts/slideLayout18.xml"/><Relationship Id="rId4" Type="http://schemas.openxmlformats.org/officeDocument/2006/relationships/chart" Target="../charts/chart14.xml"/></Relationships>
</file>

<file path=ppt/slides/_rels/slide25.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5.xml"/><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3" Type="http://schemas.microsoft.com/office/2014/relationships/chartEx" Target="../charts/chartEx1.xml"/><Relationship Id="rId2" Type="http://schemas.openxmlformats.org/officeDocument/2006/relationships/notesSlide" Target="../notesSlides/notesSlide26.xml"/><Relationship Id="rId1" Type="http://schemas.openxmlformats.org/officeDocument/2006/relationships/slideLayout" Target="../slideLayouts/slideLayout18.xml"/><Relationship Id="rId6" Type="http://schemas.openxmlformats.org/officeDocument/2006/relationships/image" Target="../media/image6.png"/><Relationship Id="rId5" Type="http://schemas.microsoft.com/office/2014/relationships/chartEx" Target="../charts/chartEx2.xml"/><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8.xml"/></Relationships>
</file>

<file path=ppt/slides/_rels/slide32.xml.rels><?xml version="1.0" encoding="UTF-8" standalone="yes"?>
<Relationships xmlns="http://schemas.openxmlformats.org/package/2006/relationships"><Relationship Id="rId3" Type="http://schemas.microsoft.com/office/2018/10/relationships/comments" Target="../comments/modernComment_21F_909FF4D0.xml"/><Relationship Id="rId2" Type="http://schemas.openxmlformats.org/officeDocument/2006/relationships/notesSlide" Target="../notesSlides/notesSlide32.xml"/><Relationship Id="rId1" Type="http://schemas.openxmlformats.org/officeDocument/2006/relationships/slideLayout" Target="../slideLayouts/slideLayout3.xml"/><Relationship Id="rId4" Type="http://schemas.openxmlformats.org/officeDocument/2006/relationships/image" Target="../media/image5.svg"/></Relationships>
</file>

<file path=ppt/slides/_rels/slide3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E03DB-5741-4850-8F4A-61D1237EBE0F}"/>
              </a:ext>
            </a:extLst>
          </p:cNvPr>
          <p:cNvSpPr>
            <a:spLocks noGrp="1"/>
          </p:cNvSpPr>
          <p:nvPr>
            <p:ph type="ctrTitle"/>
          </p:nvPr>
        </p:nvSpPr>
        <p:spPr>
          <a:xfrm>
            <a:off x="773298" y="2072181"/>
            <a:ext cx="10824308" cy="1560424"/>
          </a:xfrm>
        </p:spPr>
        <p:txBody>
          <a:bodyPr>
            <a:normAutofit fontScale="90000"/>
          </a:bodyPr>
          <a:lstStyle/>
          <a:p>
            <a:br>
              <a:rPr lang="en-US" sz="4900" b="1">
                <a:effectLst>
                  <a:outerShdw blurRad="38100" dist="38100" dir="2700000" algn="tl">
                    <a:srgbClr val="000000">
                      <a:alpha val="43137"/>
                    </a:srgbClr>
                  </a:outerShdw>
                </a:effectLst>
              </a:rPr>
            </a:br>
            <a:r>
              <a:rPr lang="en-US" sz="4900" b="1">
                <a:effectLst>
                  <a:outerShdw blurRad="38100" dist="38100" dir="2700000" algn="tl">
                    <a:srgbClr val="000000">
                      <a:alpha val="43137"/>
                    </a:srgbClr>
                  </a:outerShdw>
                </a:effectLst>
                <a:latin typeface="+mn-lt"/>
              </a:rPr>
              <a:t>DVRS Consumer Satisfaction Surveys </a:t>
            </a:r>
            <a:br>
              <a:rPr lang="en-US" sz="7200" b="1"/>
            </a:br>
            <a:r>
              <a:rPr lang="en-US" sz="2200" b="1" i="1">
                <a:ea typeface="Calibri Light"/>
                <a:cs typeface="Calibri Light"/>
              </a:rPr>
              <a:t>Federal Fiscal Year 2026</a:t>
            </a:r>
            <a:br>
              <a:rPr lang="en-US" sz="2200" b="1" i="1">
                <a:ea typeface="Calibri Light"/>
                <a:cs typeface="Calibri Light"/>
              </a:rPr>
            </a:br>
            <a:r>
              <a:rPr lang="en-US" sz="1800" b="1" i="1">
                <a:ea typeface="Calibri Light"/>
                <a:cs typeface="Calibri Light"/>
              </a:rPr>
              <a:t>(October 1st, 2025 – March 31st, 2026)</a:t>
            </a:r>
          </a:p>
        </p:txBody>
      </p:sp>
      <p:sp>
        <p:nvSpPr>
          <p:cNvPr id="3" name="Subtitle 2">
            <a:extLst>
              <a:ext uri="{FF2B5EF4-FFF2-40B4-BE49-F238E27FC236}">
                <a16:creationId xmlns:a16="http://schemas.microsoft.com/office/drawing/2014/main" id="{8961C376-1333-4875-9C3E-8AF72ACFB3E6}"/>
              </a:ext>
            </a:extLst>
          </p:cNvPr>
          <p:cNvSpPr>
            <a:spLocks noGrp="1"/>
          </p:cNvSpPr>
          <p:nvPr>
            <p:ph type="subTitle" idx="1"/>
          </p:nvPr>
        </p:nvSpPr>
        <p:spPr>
          <a:xfrm>
            <a:off x="1613452" y="754349"/>
            <a:ext cx="9144000" cy="1655762"/>
          </a:xfrm>
        </p:spPr>
        <p:txBody>
          <a:bodyPr vert="horz" lIns="91440" tIns="45720" rIns="91440" bIns="45720" rtlCol="0" anchor="t">
            <a:normAutofit/>
          </a:bodyPr>
          <a:lstStyle/>
          <a:p>
            <a:r>
              <a:rPr lang="en-US" sz="3400" b="1" i="1">
                <a:effectLst>
                  <a:outerShdw blurRad="38100" dist="38100" dir="2700000" algn="tl">
                    <a:srgbClr val="000000">
                      <a:alpha val="43137"/>
                    </a:srgbClr>
                  </a:outerShdw>
                </a:effectLst>
                <a:ea typeface="Calibri Light"/>
                <a:cs typeface="Calibri Light"/>
              </a:rPr>
              <a:t>NJ Division of Vocational Rehabilitation Services &amp; State Rehabilitation Council </a:t>
            </a:r>
          </a:p>
          <a:p>
            <a:endParaRPr lang="en-US" b="1" i="1">
              <a:effectLst>
                <a:outerShdw blurRad="38100" dist="38100" dir="2700000" algn="tl">
                  <a:srgbClr val="000000">
                    <a:alpha val="43137"/>
                  </a:srgbClr>
                </a:outerShdw>
              </a:effectLst>
            </a:endParaRPr>
          </a:p>
        </p:txBody>
      </p:sp>
      <p:pic>
        <p:nvPicPr>
          <p:cNvPr id="4" name="Picture 3">
            <a:extLst>
              <a:ext uri="{FF2B5EF4-FFF2-40B4-BE49-F238E27FC236}">
                <a16:creationId xmlns:a16="http://schemas.microsoft.com/office/drawing/2014/main" id="{CEAA6E85-885A-B200-0817-EFD40AAEA5AB}"/>
              </a:ext>
            </a:extLst>
          </p:cNvPr>
          <p:cNvPicPr>
            <a:picLocks noChangeAspect="1"/>
          </p:cNvPicPr>
          <p:nvPr/>
        </p:nvPicPr>
        <p:blipFill>
          <a:blip r:embed="rId3"/>
          <a:stretch>
            <a:fillRect/>
          </a:stretch>
        </p:blipFill>
        <p:spPr>
          <a:xfrm>
            <a:off x="4817268" y="4017676"/>
            <a:ext cx="2557463" cy="2581034"/>
          </a:xfrm>
          <a:prstGeom prst="rect">
            <a:avLst/>
          </a:prstGeom>
        </p:spPr>
      </p:pic>
    </p:spTree>
    <p:extLst>
      <p:ext uri="{BB962C8B-B14F-4D97-AF65-F5344CB8AC3E}">
        <p14:creationId xmlns:p14="http://schemas.microsoft.com/office/powerpoint/2010/main" val="32917721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061FE7B7-FE33-DF0E-75E1-5F0E52658078}"/>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BE67D6C-4399-3F81-4886-B89E1A49D1F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CEC406F0-3D23-1449-B6F5-B8D05E9A9B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AA3AEE2-4DE9-72C7-4B16-64E2F79F2C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12DA26BC-795E-C2AE-6EE7-975D593F53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A3ECA31F-CB3A-0836-1A59-EF9C4DF7A2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4" y="3588086"/>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7ABAFC5A-D454-0DFD-03AC-96AD318C69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FE5E60B0-6964-A620-48BA-249E2F6816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33090F1-E81A-27AD-E1A8-526D72657A7D}"/>
              </a:ext>
            </a:extLst>
          </p:cNvPr>
          <p:cNvSpPr>
            <a:spLocks noGrp="1"/>
          </p:cNvSpPr>
          <p:nvPr>
            <p:ph type="title"/>
          </p:nvPr>
        </p:nvSpPr>
        <p:spPr>
          <a:xfrm>
            <a:off x="160554" y="2752525"/>
            <a:ext cx="3694926" cy="4095245"/>
          </a:xfrm>
        </p:spPr>
        <p:txBody>
          <a:bodyPr anchor="b">
            <a:normAutofit fontScale="90000"/>
          </a:bodyPr>
          <a:lstStyle/>
          <a:p>
            <a:pPr algn="ctr"/>
            <a:br>
              <a:rPr lang="en-US" sz="4900" b="1">
                <a:solidFill>
                  <a:srgbClr val="FFFFFF"/>
                </a:solidFill>
              </a:rPr>
            </a:br>
            <a:br>
              <a:rPr lang="en-US" sz="4900" b="1">
                <a:solidFill>
                  <a:srgbClr val="FFFFFF"/>
                </a:solidFill>
              </a:rPr>
            </a:br>
            <a:br>
              <a:rPr lang="en-US" sz="4900" b="1">
                <a:solidFill>
                  <a:srgbClr val="FFFFFF"/>
                </a:solidFill>
              </a:rPr>
            </a:br>
            <a:r>
              <a:rPr lang="en-US" sz="4900" b="1">
                <a:solidFill>
                  <a:srgbClr val="FFFFFF"/>
                </a:solidFill>
              </a:rPr>
              <a:t>Survey Consumer Profile</a:t>
            </a:r>
            <a:br>
              <a:rPr lang="en-US" sz="4000" b="1">
                <a:solidFill>
                  <a:srgbClr val="FFFFFF"/>
                </a:solidFill>
              </a:rPr>
            </a:br>
            <a:br>
              <a:rPr lang="en-US" sz="4000" b="1">
                <a:solidFill>
                  <a:srgbClr val="FFFFFF"/>
                </a:solidFill>
                <a:ea typeface="Calibri Light"/>
                <a:cs typeface="Calibri Light"/>
              </a:rPr>
            </a:br>
            <a:br>
              <a:rPr lang="en-US" sz="4000" b="1">
                <a:ea typeface="Calibri Light"/>
                <a:cs typeface="Calibri Light"/>
              </a:rPr>
            </a:br>
            <a:br>
              <a:rPr lang="en-US" sz="4000" b="1">
                <a:ea typeface="Calibri Light"/>
                <a:cs typeface="Calibri Light"/>
              </a:rPr>
            </a:br>
            <a:br>
              <a:rPr lang="en-US" sz="2000" b="1">
                <a:solidFill>
                  <a:srgbClr val="FFFFFF"/>
                </a:solidFill>
                <a:ea typeface="Calibri Light"/>
                <a:cs typeface="Calibri Light"/>
              </a:rPr>
            </a:br>
            <a:br>
              <a:rPr lang="en-US" sz="2000" b="1">
                <a:ea typeface="Calibri Light"/>
                <a:cs typeface="Calibri Light"/>
              </a:rPr>
            </a:br>
            <a:br>
              <a:rPr lang="en-US" sz="1600" b="1">
                <a:ea typeface="Calibri Light"/>
                <a:cs typeface="Calibri Light"/>
              </a:rPr>
            </a:br>
            <a:br>
              <a:rPr lang="en-US" sz="1600" b="1"/>
            </a:br>
            <a:endParaRPr lang="en-US" sz="1800" b="1">
              <a:solidFill>
                <a:srgbClr val="FFFFFF"/>
              </a:solidFill>
              <a:ea typeface="Calibri Light"/>
              <a:cs typeface="Calibri Light"/>
            </a:endParaRPr>
          </a:p>
        </p:txBody>
      </p:sp>
      <p:sp>
        <p:nvSpPr>
          <p:cNvPr id="4" name="TextBox 3">
            <a:extLst>
              <a:ext uri="{FF2B5EF4-FFF2-40B4-BE49-F238E27FC236}">
                <a16:creationId xmlns:a16="http://schemas.microsoft.com/office/drawing/2014/main" id="{B360F2A6-BFB5-5774-7E14-5C5889E827A3}"/>
              </a:ext>
            </a:extLst>
          </p:cNvPr>
          <p:cNvSpPr txBox="1"/>
          <p:nvPr/>
        </p:nvSpPr>
        <p:spPr>
          <a:xfrm>
            <a:off x="8883066" y="1242493"/>
            <a:ext cx="3183547" cy="5170646"/>
          </a:xfrm>
          <a:prstGeom prst="rect">
            <a:avLst/>
          </a:prstGeom>
          <a:noFill/>
        </p:spPr>
        <p:txBody>
          <a:bodyPr wrap="square" lIns="91440" tIns="45720" rIns="91440" bIns="45720" anchor="t">
            <a:spAutoFit/>
          </a:bodyPr>
          <a:lstStyle/>
          <a:p>
            <a:pPr lvl="1"/>
            <a:endParaRPr lang="en-US" b="1" dirty="0">
              <a:ea typeface="Calibri"/>
              <a:cs typeface="Calibri"/>
            </a:endParaRPr>
          </a:p>
          <a:p>
            <a:pPr lvl="1"/>
            <a:r>
              <a:rPr lang="en-US" b="1" dirty="0"/>
              <a:t>Participation in the Closed </a:t>
            </a:r>
            <a:r>
              <a:rPr lang="en-US" b="1" u="sng" dirty="0"/>
              <a:t>with</a:t>
            </a:r>
            <a:r>
              <a:rPr lang="en-US" b="1" dirty="0"/>
              <a:t> Employment </a:t>
            </a:r>
            <a:r>
              <a:rPr lang="en-US" b="1" u="sng" dirty="0">
                <a:solidFill>
                  <a:srgbClr val="002060"/>
                </a:solidFill>
                <a:effectLst>
                  <a:outerShdw blurRad="38100" dist="38100" dir="2700000" algn="tl">
                    <a:srgbClr val="000000">
                      <a:alpha val="43137"/>
                    </a:srgbClr>
                  </a:outerShdw>
                </a:effectLst>
              </a:rPr>
              <a:t>increased by 5%</a:t>
            </a:r>
            <a:r>
              <a:rPr lang="en-US" b="1" dirty="0">
                <a:solidFill>
                  <a:srgbClr val="002060"/>
                </a:solidFill>
              </a:rPr>
              <a:t> </a:t>
            </a:r>
            <a:r>
              <a:rPr lang="en-US" b="1" dirty="0"/>
              <a:t>between FFY2025 to FFY2026 (Quarters 1 &amp; 2)</a:t>
            </a:r>
            <a:endParaRPr lang="en-US" b="1" dirty="0">
              <a:ea typeface="Calibri"/>
              <a:cs typeface="Calibri"/>
            </a:endParaRPr>
          </a:p>
          <a:p>
            <a:pPr lvl="1"/>
            <a:endParaRPr lang="en-US" b="1" dirty="0"/>
          </a:p>
          <a:p>
            <a:pPr lvl="1"/>
            <a:r>
              <a:rPr lang="en-US" b="1" dirty="0"/>
              <a:t>The response rate for the Closed </a:t>
            </a:r>
            <a:r>
              <a:rPr lang="en-US" b="1" u="sng" dirty="0"/>
              <a:t>without</a:t>
            </a:r>
            <a:r>
              <a:rPr lang="en-US" b="1" dirty="0"/>
              <a:t> Employment survey </a:t>
            </a:r>
            <a:r>
              <a:rPr lang="en-US" b="1" u="sng" dirty="0">
                <a:solidFill>
                  <a:srgbClr val="002060"/>
                </a:solidFill>
                <a:effectLst>
                  <a:outerShdw blurRad="38100" dist="38100" dir="2700000" algn="tl">
                    <a:srgbClr val="000000">
                      <a:alpha val="43137"/>
                    </a:srgbClr>
                  </a:outerShdw>
                </a:effectLst>
              </a:rPr>
              <a:t>increased by 4% </a:t>
            </a:r>
            <a:r>
              <a:rPr lang="en-US" b="1" dirty="0"/>
              <a:t>between FFY2025 to FFY2026 (Quarters 1 &amp; 2)</a:t>
            </a:r>
            <a:endParaRPr lang="en-US" b="1" dirty="0">
              <a:ea typeface="Calibri"/>
              <a:cs typeface="Calibri"/>
            </a:endParaRPr>
          </a:p>
          <a:p>
            <a:pPr lvl="1"/>
            <a:endParaRPr lang="en-US" sz="2400"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sz="1800" b="1" u="sng"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b="1" u="sng"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sz="1800" dirty="0">
              <a:effectLst>
                <a:outerShdw blurRad="38100" dist="38100" dir="2700000" algn="tl">
                  <a:srgbClr val="000000">
                    <a:alpha val="43137"/>
                  </a:srgbClr>
                </a:outerShdw>
              </a:effectLst>
              <a:ea typeface="Calibri"/>
              <a:cs typeface="Calibri"/>
            </a:endParaRPr>
          </a:p>
          <a:p>
            <a:pPr marL="227965" indent="-227965">
              <a:lnSpc>
                <a:spcPct val="100000"/>
              </a:lnSpc>
            </a:pPr>
            <a:endParaRPr lang="en-US" sz="1800" dirty="0">
              <a:effectLst>
                <a:outerShdw blurRad="38100" dist="38100" dir="2700000" algn="tl">
                  <a:srgbClr val="000000">
                    <a:alpha val="43137"/>
                  </a:srgbClr>
                </a:outerShdw>
              </a:effectLst>
              <a:ea typeface="Calibri"/>
              <a:cs typeface="Calibri"/>
            </a:endParaRPr>
          </a:p>
        </p:txBody>
      </p:sp>
      <p:pic>
        <p:nvPicPr>
          <p:cNvPr id="3" name="Picture 2">
            <a:extLst>
              <a:ext uri="{FF2B5EF4-FFF2-40B4-BE49-F238E27FC236}">
                <a16:creationId xmlns:a16="http://schemas.microsoft.com/office/drawing/2014/main" id="{DC58AFE2-09D1-99BC-C4D5-D6908A8600B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561867" y="511388"/>
            <a:ext cx="4416102" cy="5520127"/>
          </a:xfrm>
          <a:prstGeom prst="rect">
            <a:avLst/>
          </a:prstGeom>
        </p:spPr>
      </p:pic>
    </p:spTree>
    <p:extLst>
      <p:ext uri="{BB962C8B-B14F-4D97-AF65-F5344CB8AC3E}">
        <p14:creationId xmlns:p14="http://schemas.microsoft.com/office/powerpoint/2010/main" val="16294283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A2227782-1151-B566-3D1A-558FEE83D429}"/>
            </a:ext>
          </a:extLst>
        </p:cNvPr>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F76303BC-4CAD-55DA-AE3C-693835D9B9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4" name="Rectangle 13">
            <a:extLst>
              <a:ext uri="{FF2B5EF4-FFF2-40B4-BE49-F238E27FC236}">
                <a16:creationId xmlns:a16="http://schemas.microsoft.com/office/drawing/2014/main" id="{7D64C300-8675-3B6D-A64B-F7BD25ACA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76A812AC-3986-C398-9F16-781ACF74FF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08E0C4F-63C3-575D-ACB7-1905C8AAB16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9386F12-23A5-769D-7027-B7A4E88951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4" y="3588086"/>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A5D945D8-4D0A-6B2B-C657-CE97F7ED28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1" name="Rectangle 20">
            <a:extLst>
              <a:ext uri="{FF2B5EF4-FFF2-40B4-BE49-F238E27FC236}">
                <a16:creationId xmlns:a16="http://schemas.microsoft.com/office/drawing/2014/main" id="{084AB5FE-6C09-5954-7D19-581F98882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FCDAB11-FFBE-7A6E-9249-D60DDF75BAAD}"/>
              </a:ext>
            </a:extLst>
          </p:cNvPr>
          <p:cNvSpPr>
            <a:spLocks noGrp="1"/>
          </p:cNvSpPr>
          <p:nvPr>
            <p:ph type="title"/>
          </p:nvPr>
        </p:nvSpPr>
        <p:spPr>
          <a:xfrm>
            <a:off x="168496" y="2314161"/>
            <a:ext cx="3694926" cy="4095245"/>
          </a:xfrm>
        </p:spPr>
        <p:txBody>
          <a:bodyPr anchor="b">
            <a:normAutofit fontScale="90000"/>
          </a:bodyPr>
          <a:lstStyle/>
          <a:p>
            <a:pPr algn="ctr"/>
            <a:br>
              <a:rPr lang="en-US" sz="4900" b="1">
                <a:solidFill>
                  <a:srgbClr val="FFFFFF"/>
                </a:solidFill>
              </a:rPr>
            </a:br>
            <a:br>
              <a:rPr lang="en-US" sz="4900" b="1">
                <a:solidFill>
                  <a:srgbClr val="FFFFFF"/>
                </a:solidFill>
              </a:rPr>
            </a:br>
            <a:r>
              <a:rPr lang="en-US" sz="4900" b="1">
                <a:solidFill>
                  <a:srgbClr val="FFFFFF"/>
                </a:solidFill>
              </a:rPr>
              <a:t>Completion Rate</a:t>
            </a:r>
            <a:br>
              <a:rPr lang="en-US" sz="4000" b="1">
                <a:solidFill>
                  <a:srgbClr val="FFFFFF"/>
                </a:solidFill>
              </a:rPr>
            </a:br>
            <a:br>
              <a:rPr lang="en-US" sz="4000" b="1">
                <a:solidFill>
                  <a:srgbClr val="FFFFFF"/>
                </a:solidFill>
                <a:ea typeface="Calibri Light"/>
                <a:cs typeface="Calibri Light"/>
              </a:rPr>
            </a:br>
            <a:br>
              <a:rPr lang="en-US" sz="4000" b="1">
                <a:ea typeface="Calibri Light"/>
                <a:cs typeface="Calibri Light"/>
              </a:rPr>
            </a:br>
            <a:br>
              <a:rPr lang="en-US" sz="4000" b="1">
                <a:ea typeface="Calibri Light"/>
                <a:cs typeface="Calibri Light"/>
              </a:rPr>
            </a:br>
            <a:br>
              <a:rPr lang="en-US" sz="2000" b="1">
                <a:solidFill>
                  <a:srgbClr val="FFFFFF"/>
                </a:solidFill>
                <a:ea typeface="Calibri Light"/>
                <a:cs typeface="Calibri Light"/>
              </a:rPr>
            </a:br>
            <a:br>
              <a:rPr lang="en-US" sz="2000" b="1">
                <a:ea typeface="Calibri Light"/>
                <a:cs typeface="Calibri Light"/>
              </a:rPr>
            </a:br>
            <a:br>
              <a:rPr lang="en-US" sz="1600" b="1">
                <a:ea typeface="Calibri Light"/>
                <a:cs typeface="Calibri Light"/>
              </a:rPr>
            </a:br>
            <a:br>
              <a:rPr lang="en-US" sz="1600" b="1"/>
            </a:br>
            <a:endParaRPr lang="en-US" sz="1800" b="1">
              <a:solidFill>
                <a:srgbClr val="FFFFFF"/>
              </a:solidFill>
              <a:ea typeface="Calibri Light"/>
              <a:cs typeface="Calibri Light"/>
            </a:endParaRPr>
          </a:p>
        </p:txBody>
      </p:sp>
      <p:graphicFrame>
        <p:nvGraphicFramePr>
          <p:cNvPr id="7" name="Table 6">
            <a:extLst>
              <a:ext uri="{FF2B5EF4-FFF2-40B4-BE49-F238E27FC236}">
                <a16:creationId xmlns:a16="http://schemas.microsoft.com/office/drawing/2014/main" id="{84763723-91A5-EB61-1707-BC29D8DEDA54}"/>
              </a:ext>
            </a:extLst>
          </p:cNvPr>
          <p:cNvGraphicFramePr>
            <a:graphicFrameLocks noGrp="1"/>
          </p:cNvGraphicFramePr>
          <p:nvPr>
            <p:extLst>
              <p:ext uri="{D42A27DB-BD31-4B8C-83A1-F6EECF244321}">
                <p14:modId xmlns:p14="http://schemas.microsoft.com/office/powerpoint/2010/main" val="3921264361"/>
              </p:ext>
            </p:extLst>
          </p:nvPr>
        </p:nvGraphicFramePr>
        <p:xfrm>
          <a:off x="4031918" y="-10142"/>
          <a:ext cx="8151489" cy="2787300"/>
        </p:xfrm>
        <a:graphic>
          <a:graphicData uri="http://schemas.openxmlformats.org/drawingml/2006/table">
            <a:tbl>
              <a:tblPr firstRow="1" bandRow="1">
                <a:solidFill>
                  <a:schemeClr val="bg1">
                    <a:lumMod val="95000"/>
                  </a:schemeClr>
                </a:solidFill>
              </a:tblPr>
              <a:tblGrid>
                <a:gridCol w="3793363">
                  <a:extLst>
                    <a:ext uri="{9D8B030D-6E8A-4147-A177-3AD203B41FA5}">
                      <a16:colId xmlns:a16="http://schemas.microsoft.com/office/drawing/2014/main" val="1870501082"/>
                    </a:ext>
                  </a:extLst>
                </a:gridCol>
                <a:gridCol w="2090428">
                  <a:extLst>
                    <a:ext uri="{9D8B030D-6E8A-4147-A177-3AD203B41FA5}">
                      <a16:colId xmlns:a16="http://schemas.microsoft.com/office/drawing/2014/main" val="3374298835"/>
                    </a:ext>
                  </a:extLst>
                </a:gridCol>
                <a:gridCol w="1462554">
                  <a:extLst>
                    <a:ext uri="{9D8B030D-6E8A-4147-A177-3AD203B41FA5}">
                      <a16:colId xmlns:a16="http://schemas.microsoft.com/office/drawing/2014/main" val="3576890492"/>
                    </a:ext>
                  </a:extLst>
                </a:gridCol>
                <a:gridCol w="805144">
                  <a:extLst>
                    <a:ext uri="{9D8B030D-6E8A-4147-A177-3AD203B41FA5}">
                      <a16:colId xmlns:a16="http://schemas.microsoft.com/office/drawing/2014/main" val="432988402"/>
                    </a:ext>
                  </a:extLst>
                </a:gridCol>
              </a:tblGrid>
              <a:tr h="499610">
                <a:tc>
                  <a:txBody>
                    <a:bodyPr/>
                    <a:lstStyle/>
                    <a:p>
                      <a:pPr algn="ctr" fontAlgn="ctr">
                        <a:buNone/>
                      </a:pPr>
                      <a:r>
                        <a:rPr lang="en-US" sz="1600" b="1" i="0" u="none" strike="noStrike" cap="none" spc="0" dirty="0">
                          <a:solidFill>
                            <a:schemeClr val="tx1"/>
                          </a:solidFill>
                          <a:effectLst/>
                          <a:latin typeface="Calibri" panose="020F0502020204030204" pitchFamily="34" charset="0"/>
                        </a:rPr>
                        <a:t>Closed with Employment Survey</a:t>
                      </a:r>
                      <a:endParaRPr lang="en-US" sz="1600" b="1" i="0" u="none" strike="noStrike" cap="none" spc="0" dirty="0">
                        <a:solidFill>
                          <a:schemeClr val="tx1"/>
                        </a:solidFill>
                        <a:effectLst/>
                        <a:latin typeface="Calibri"/>
                      </a:endParaRP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panose="020F0502020204030204" pitchFamily="34" charset="0"/>
                        </a:rPr>
                        <a:t>Complete</a:t>
                      </a:r>
                      <a:endParaRPr lang="en-US" sz="1600" b="1" i="0" u="none" strike="noStrike" cap="none" spc="0">
                        <a:solidFill>
                          <a:schemeClr val="tx1"/>
                        </a:solidFill>
                        <a:effectLst/>
                        <a:latin typeface="Calibri"/>
                      </a:endParaRP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panose="020F0502020204030204" pitchFamily="34" charset="0"/>
                        </a:rPr>
                        <a:t>Incomplete</a:t>
                      </a:r>
                      <a:endParaRPr lang="en-US" sz="1600" b="1" i="0" u="none" strike="noStrike" cap="none" spc="0">
                        <a:solidFill>
                          <a:schemeClr val="tx1"/>
                        </a:solidFill>
                        <a:effectLst/>
                        <a:latin typeface="Calibri"/>
                      </a:endParaRP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panose="020F0502020204030204" pitchFamily="34" charset="0"/>
                        </a:rPr>
                        <a:t>Total</a:t>
                      </a:r>
                      <a:endParaRPr lang="en-US" sz="1600" b="1" i="0" u="none" strike="noStrike" cap="none" spc="0">
                        <a:solidFill>
                          <a:schemeClr val="tx1"/>
                        </a:solidFill>
                        <a:effectLst/>
                        <a:latin typeface="Calibri"/>
                      </a:endParaRP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970649223"/>
                  </a:ext>
                </a:extLst>
              </a:tr>
              <a:tr h="499610">
                <a:tc>
                  <a:txBody>
                    <a:bodyPr/>
                    <a:lstStyle/>
                    <a:p>
                      <a:pPr algn="ctr" fontAlgn="ctr">
                        <a:buNone/>
                      </a:pPr>
                      <a:r>
                        <a:rPr lang="en-US" sz="1600" b="1" i="0" u="none" strike="noStrike" cap="none" spc="0" dirty="0">
                          <a:solidFill>
                            <a:schemeClr val="tx1"/>
                          </a:solidFill>
                          <a:effectLst/>
                          <a:latin typeface="Calibri"/>
                        </a:rPr>
                        <a:t>Q2</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101</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34</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dirty="0">
                          <a:solidFill>
                            <a:schemeClr val="tx1"/>
                          </a:solidFill>
                          <a:effectLst/>
                          <a:latin typeface="Calibri"/>
                        </a:rPr>
                        <a:t>135</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656676425"/>
                  </a:ext>
                </a:extLst>
              </a:tr>
              <a:tr h="499610">
                <a:tc>
                  <a:txBody>
                    <a:bodyPr/>
                    <a:lstStyle/>
                    <a:p>
                      <a:pPr algn="ctr" fontAlgn="ctr">
                        <a:buNone/>
                      </a:pPr>
                      <a:r>
                        <a:rPr lang="en-US" sz="1600" b="1" i="0" u="none" strike="noStrike" cap="none" spc="0" dirty="0">
                          <a:solidFill>
                            <a:schemeClr val="tx1"/>
                          </a:solidFill>
                          <a:effectLst/>
                          <a:latin typeface="Calibri"/>
                        </a:rPr>
                        <a:t>Q1</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dirty="0">
                          <a:solidFill>
                            <a:schemeClr val="tx1"/>
                          </a:solidFill>
                          <a:effectLst/>
                          <a:latin typeface="Calibri"/>
                        </a:rPr>
                        <a:t>47</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dirty="0">
                          <a:solidFill>
                            <a:schemeClr val="tx1"/>
                          </a:solidFill>
                          <a:effectLst/>
                          <a:latin typeface="Calibri"/>
                        </a:rPr>
                        <a:t>25</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72</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2952648965"/>
                  </a:ext>
                </a:extLst>
              </a:tr>
              <a:tr h="775712">
                <a:tc>
                  <a:txBody>
                    <a:bodyPr/>
                    <a:lstStyle/>
                    <a:p>
                      <a:pPr lvl="0" algn="ctr" fontAlgn="ctr">
                        <a:buNone/>
                      </a:pPr>
                      <a:endParaRPr lang="en-US" sz="1600" b="1" i="0" u="none" strike="noStrike" cap="none" spc="0">
                        <a:solidFill>
                          <a:schemeClr val="tx1"/>
                        </a:solidFill>
                        <a:effectLst/>
                        <a:latin typeface="Calibri"/>
                      </a:endParaRPr>
                    </a:p>
                    <a:p>
                      <a:pPr lvl="0" algn="ctr">
                        <a:buNone/>
                      </a:pPr>
                      <a:r>
                        <a:rPr lang="en-US" sz="1600" b="1" i="0" u="none" strike="noStrike" cap="none" spc="0">
                          <a:solidFill>
                            <a:schemeClr val="tx1"/>
                          </a:solidFill>
                          <a:effectLst/>
                          <a:latin typeface="Calibri"/>
                        </a:rPr>
                        <a:t>Quarters combined</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148</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dirty="0">
                          <a:solidFill>
                            <a:schemeClr val="tx1"/>
                          </a:solidFill>
                          <a:effectLst/>
                          <a:latin typeface="Calibri"/>
                        </a:rPr>
                        <a:t>59</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dirty="0">
                          <a:solidFill>
                            <a:schemeClr val="tx1"/>
                          </a:solidFill>
                          <a:effectLst/>
                          <a:latin typeface="Calibri"/>
                        </a:rPr>
                        <a:t>207</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3142438093"/>
                  </a:ext>
                </a:extLst>
              </a:tr>
              <a:tr h="512758">
                <a:tc>
                  <a:txBody>
                    <a:bodyPr/>
                    <a:lstStyle/>
                    <a:p>
                      <a:pPr algn="ctr" fontAlgn="ctr">
                        <a:buNone/>
                      </a:pPr>
                      <a:r>
                        <a:rPr lang="en-US" sz="1600" b="1" i="0" u="none" strike="noStrike" cap="none" spc="0">
                          <a:solidFill>
                            <a:schemeClr val="tx1"/>
                          </a:solidFill>
                          <a:effectLst/>
                          <a:latin typeface="Calibri"/>
                        </a:rPr>
                        <a:t>Percentage combined </a:t>
                      </a:r>
                      <a:endParaRPr lang="en-US" sz="1600" b="1"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71%</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r>
                        <a:rPr lang="en-US" sz="1600" b="1" i="0" u="none" strike="noStrike" cap="none" spc="0">
                          <a:solidFill>
                            <a:schemeClr val="tx1"/>
                          </a:solidFill>
                          <a:effectLst/>
                          <a:latin typeface="Calibri"/>
                        </a:rPr>
                        <a:t>29%</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fontAlgn="ctr">
                        <a:buNone/>
                      </a:pPr>
                      <a:endParaRPr lang="en-US" sz="1600" b="0"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421453540"/>
                  </a:ext>
                </a:extLst>
              </a:tr>
            </a:tbl>
          </a:graphicData>
        </a:graphic>
      </p:graphicFrame>
      <p:sp>
        <p:nvSpPr>
          <p:cNvPr id="4" name="TextBox 3">
            <a:extLst>
              <a:ext uri="{FF2B5EF4-FFF2-40B4-BE49-F238E27FC236}">
                <a16:creationId xmlns:a16="http://schemas.microsoft.com/office/drawing/2014/main" id="{C249FABE-AA77-1F4F-9CE2-1378D66179CD}"/>
              </a:ext>
            </a:extLst>
          </p:cNvPr>
          <p:cNvSpPr txBox="1"/>
          <p:nvPr/>
        </p:nvSpPr>
        <p:spPr>
          <a:xfrm>
            <a:off x="3601839" y="5923663"/>
            <a:ext cx="8033901" cy="2009616"/>
          </a:xfrm>
          <a:prstGeom prst="rect">
            <a:avLst/>
          </a:prstGeom>
          <a:noFill/>
        </p:spPr>
        <p:txBody>
          <a:bodyPr wrap="square" lIns="91440" tIns="45720" rIns="91440" bIns="45720" anchor="t">
            <a:spAutoFit/>
          </a:bodyPr>
          <a:lstStyle/>
          <a:p>
            <a:pPr lvl="1"/>
            <a:endParaRPr lang="en-US" sz="1600" b="1" dirty="0">
              <a:ea typeface="Calibri"/>
              <a:cs typeface="Calibri"/>
            </a:endParaRPr>
          </a:p>
          <a:p>
            <a:pPr lvl="1"/>
            <a:r>
              <a:rPr lang="en-US" sz="1600" b="1" dirty="0"/>
              <a:t>As illustrated above, the two surveys demonstrated similar completion and incompletion rates when both quarters were combined.</a:t>
            </a:r>
            <a:endParaRPr lang="en-US" sz="1600" b="1"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sz="1800" b="1" u="sng"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b="1" u="sng" dirty="0">
              <a:effectLst>
                <a:outerShdw blurRad="38100" dist="38100" dir="2700000" algn="tl">
                  <a:srgbClr val="000000">
                    <a:alpha val="43137"/>
                  </a:srgbClr>
                </a:outerShdw>
              </a:effectLst>
              <a:ea typeface="Calibri"/>
              <a:cs typeface="Calibri"/>
            </a:endParaRPr>
          </a:p>
          <a:p>
            <a:pPr marL="0" indent="0">
              <a:lnSpc>
                <a:spcPct val="100000"/>
              </a:lnSpc>
              <a:buNone/>
            </a:pPr>
            <a:endParaRPr lang="en-US" sz="1800" dirty="0">
              <a:effectLst>
                <a:outerShdw blurRad="38100" dist="38100" dir="2700000" algn="tl">
                  <a:srgbClr val="000000">
                    <a:alpha val="43137"/>
                  </a:srgbClr>
                </a:outerShdw>
              </a:effectLst>
              <a:ea typeface="Calibri"/>
              <a:cs typeface="Calibri"/>
            </a:endParaRPr>
          </a:p>
          <a:p>
            <a:pPr marL="227965" indent="-227965">
              <a:lnSpc>
                <a:spcPct val="100000"/>
              </a:lnSpc>
            </a:pPr>
            <a:endParaRPr lang="en-US" sz="1800" dirty="0">
              <a:effectLst>
                <a:outerShdw blurRad="38100" dist="38100" dir="2700000" algn="tl">
                  <a:srgbClr val="000000">
                    <a:alpha val="43137"/>
                  </a:srgbClr>
                </a:outerShdw>
              </a:effectLst>
              <a:ea typeface="Calibri"/>
              <a:cs typeface="Calibri"/>
            </a:endParaRPr>
          </a:p>
        </p:txBody>
      </p:sp>
      <p:graphicFrame>
        <p:nvGraphicFramePr>
          <p:cNvPr id="5" name="Table 4">
            <a:extLst>
              <a:ext uri="{FF2B5EF4-FFF2-40B4-BE49-F238E27FC236}">
                <a16:creationId xmlns:a16="http://schemas.microsoft.com/office/drawing/2014/main" id="{F1CDEAFD-70D0-F778-E666-F62151B02E9F}"/>
              </a:ext>
            </a:extLst>
          </p:cNvPr>
          <p:cNvGraphicFramePr>
            <a:graphicFrameLocks noGrp="1"/>
          </p:cNvGraphicFramePr>
          <p:nvPr>
            <p:extLst>
              <p:ext uri="{D42A27DB-BD31-4B8C-83A1-F6EECF244321}">
                <p14:modId xmlns:p14="http://schemas.microsoft.com/office/powerpoint/2010/main" val="3075052010"/>
              </p:ext>
            </p:extLst>
          </p:nvPr>
        </p:nvGraphicFramePr>
        <p:xfrm>
          <a:off x="4020544" y="2777158"/>
          <a:ext cx="8162863" cy="3312052"/>
        </p:xfrm>
        <a:graphic>
          <a:graphicData uri="http://schemas.openxmlformats.org/drawingml/2006/table">
            <a:tbl>
              <a:tblPr firstRow="1" bandRow="1">
                <a:solidFill>
                  <a:schemeClr val="bg1">
                    <a:lumMod val="95000"/>
                  </a:schemeClr>
                </a:solidFill>
              </a:tblPr>
              <a:tblGrid>
                <a:gridCol w="3809006">
                  <a:extLst>
                    <a:ext uri="{9D8B030D-6E8A-4147-A177-3AD203B41FA5}">
                      <a16:colId xmlns:a16="http://schemas.microsoft.com/office/drawing/2014/main" val="1870501082"/>
                    </a:ext>
                  </a:extLst>
                </a:gridCol>
                <a:gridCol w="2091690">
                  <a:extLst>
                    <a:ext uri="{9D8B030D-6E8A-4147-A177-3AD203B41FA5}">
                      <a16:colId xmlns:a16="http://schemas.microsoft.com/office/drawing/2014/main" val="3374298835"/>
                    </a:ext>
                  </a:extLst>
                </a:gridCol>
                <a:gridCol w="1463040">
                  <a:extLst>
                    <a:ext uri="{9D8B030D-6E8A-4147-A177-3AD203B41FA5}">
                      <a16:colId xmlns:a16="http://schemas.microsoft.com/office/drawing/2014/main" val="3576890492"/>
                    </a:ext>
                  </a:extLst>
                </a:gridCol>
                <a:gridCol w="799127">
                  <a:extLst>
                    <a:ext uri="{9D8B030D-6E8A-4147-A177-3AD203B41FA5}">
                      <a16:colId xmlns:a16="http://schemas.microsoft.com/office/drawing/2014/main" val="432988402"/>
                    </a:ext>
                  </a:extLst>
                </a:gridCol>
              </a:tblGrid>
              <a:tr h="859725">
                <a:tc>
                  <a:txBody>
                    <a:bodyPr/>
                    <a:lstStyle/>
                    <a:p>
                      <a:pPr algn="ctr" fontAlgn="ctr">
                        <a:buNone/>
                      </a:pPr>
                      <a:r>
                        <a:rPr lang="en-US" sz="1600" b="1" i="0" u="none" strike="noStrike" cap="none" spc="0" dirty="0">
                          <a:solidFill>
                            <a:schemeClr val="tx1"/>
                          </a:solidFill>
                          <a:effectLst/>
                          <a:latin typeface="Calibri" panose="020F0502020204030204" pitchFamily="34" charset="0"/>
                        </a:rPr>
                        <a:t>Closed without Employment Survey</a:t>
                      </a: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panose="020F0502020204030204" pitchFamily="34" charset="0"/>
                        </a:rPr>
                        <a:t>Complete</a:t>
                      </a: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panose="020F0502020204030204" pitchFamily="34" charset="0"/>
                        </a:rPr>
                        <a:t>Incomplete</a:t>
                      </a: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panose="020F0502020204030204" pitchFamily="34" charset="0"/>
                        </a:rPr>
                        <a:t>Total</a:t>
                      </a:r>
                    </a:p>
                  </a:txBody>
                  <a:tcPr marL="101485" marR="12082" marT="28996" marB="217468"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70649223"/>
                  </a:ext>
                </a:extLst>
              </a:tr>
              <a:tr h="535565">
                <a:tc>
                  <a:txBody>
                    <a:bodyPr/>
                    <a:lstStyle/>
                    <a:p>
                      <a:pPr algn="ctr" fontAlgn="ctr">
                        <a:buNone/>
                      </a:pPr>
                      <a:r>
                        <a:rPr lang="en-US" sz="1600" b="1" i="0" u="none" strike="noStrike" cap="none" spc="0" dirty="0">
                          <a:solidFill>
                            <a:schemeClr val="tx1"/>
                          </a:solidFill>
                          <a:effectLst/>
                          <a:latin typeface="Calibri"/>
                        </a:rPr>
                        <a:t>Q2</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113</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46</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159</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656676425"/>
                  </a:ext>
                </a:extLst>
              </a:tr>
              <a:tr h="535565">
                <a:tc>
                  <a:txBody>
                    <a:bodyPr/>
                    <a:lstStyle/>
                    <a:p>
                      <a:pPr algn="ctr" fontAlgn="ctr">
                        <a:buNone/>
                      </a:pPr>
                      <a:r>
                        <a:rPr lang="en-US" sz="1600" b="1" i="0" u="none" strike="noStrike" cap="none" spc="0" dirty="0">
                          <a:solidFill>
                            <a:schemeClr val="tx1"/>
                          </a:solidFill>
                          <a:effectLst/>
                          <a:latin typeface="Calibri"/>
                        </a:rPr>
                        <a:t>Q1</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a:rPr>
                        <a:t>93</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36</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129</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2952648965"/>
                  </a:ext>
                </a:extLst>
              </a:tr>
              <a:tr h="845632">
                <a:tc>
                  <a:txBody>
                    <a:bodyPr/>
                    <a:lstStyle/>
                    <a:p>
                      <a:pPr algn="ctr" fontAlgn="ctr">
                        <a:buNone/>
                      </a:pPr>
                      <a:br>
                        <a:rPr lang="en-US" sz="1600" b="1" i="0" u="none" strike="noStrike" cap="none" spc="0" dirty="0">
                          <a:solidFill>
                            <a:srgbClr val="000000"/>
                          </a:solidFill>
                          <a:effectLst/>
                          <a:latin typeface="Calibri"/>
                        </a:rPr>
                      </a:br>
                      <a:r>
                        <a:rPr lang="en-US" sz="1600" b="1" i="0" u="none" strike="noStrike" cap="none" spc="0" dirty="0">
                          <a:solidFill>
                            <a:schemeClr val="tx1"/>
                          </a:solidFill>
                          <a:effectLst/>
                          <a:latin typeface="Calibri"/>
                        </a:rPr>
                        <a:t>Quarters combined</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a:rPr>
                        <a:t>206</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a:rPr>
                        <a:t>82</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a:solidFill>
                            <a:schemeClr val="tx1"/>
                          </a:solidFill>
                          <a:effectLst/>
                          <a:latin typeface="Calibri"/>
                        </a:rPr>
                        <a:t>288</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3142438093"/>
                  </a:ext>
                </a:extLst>
              </a:tr>
              <a:tr h="535565">
                <a:tc>
                  <a:txBody>
                    <a:bodyPr/>
                    <a:lstStyle/>
                    <a:p>
                      <a:pPr algn="ctr" fontAlgn="ctr">
                        <a:buNone/>
                      </a:pPr>
                      <a:r>
                        <a:rPr lang="en-US" sz="1600" b="1" i="0" u="none" strike="noStrike" cap="none" spc="0">
                          <a:solidFill>
                            <a:schemeClr val="tx1"/>
                          </a:solidFill>
                          <a:effectLst/>
                          <a:latin typeface="Calibri"/>
                        </a:rPr>
                        <a:t>Percentage combined </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a:rPr>
                        <a:t>72%</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r>
                        <a:rPr lang="en-US" sz="1600" b="1" i="0" u="none" strike="noStrike" cap="none" spc="0" dirty="0">
                          <a:solidFill>
                            <a:schemeClr val="tx1"/>
                          </a:solidFill>
                          <a:effectLst/>
                          <a:latin typeface="Calibri"/>
                        </a:rPr>
                        <a:t>28%</a:t>
                      </a: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tc>
                  <a:txBody>
                    <a:bodyPr/>
                    <a:lstStyle/>
                    <a:p>
                      <a:pPr algn="ctr" fontAlgn="ctr">
                        <a:buNone/>
                      </a:pPr>
                      <a:endParaRPr lang="en-US" sz="1600" b="0" i="0" u="none" strike="noStrike" cap="none" spc="0" dirty="0">
                        <a:solidFill>
                          <a:schemeClr val="tx1"/>
                        </a:solidFill>
                        <a:effectLst/>
                        <a:latin typeface="Calibri"/>
                      </a:endParaRPr>
                    </a:p>
                  </a:txBody>
                  <a:tcPr marL="101485" marR="12082" marT="28996" marB="21746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000"/>
                    </a:solidFill>
                  </a:tcPr>
                </a:tc>
                <a:extLst>
                  <a:ext uri="{0D108BD9-81ED-4DB2-BD59-A6C34878D82A}">
                    <a16:rowId xmlns:a16="http://schemas.microsoft.com/office/drawing/2014/main" val="1421453540"/>
                  </a:ext>
                </a:extLst>
              </a:tr>
            </a:tbl>
          </a:graphicData>
        </a:graphic>
      </p:graphicFrame>
    </p:spTree>
    <p:extLst>
      <p:ext uri="{BB962C8B-B14F-4D97-AF65-F5344CB8AC3E}">
        <p14:creationId xmlns:p14="http://schemas.microsoft.com/office/powerpoint/2010/main" val="17264718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932E7164-4DFB-66B3-EEED-9AAA8E0E93FA}"/>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65B768CE-F470-8E68-6329-7087C4D2E9B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4AA9D6AD-D6E9-0835-9F1D-510AA9C21E2E}"/>
              </a:ext>
            </a:extLst>
          </p:cNvPr>
          <p:cNvSpPr txBox="1">
            <a:spLocks/>
          </p:cNvSpPr>
          <p:nvPr/>
        </p:nvSpPr>
        <p:spPr>
          <a:xfrm>
            <a:off x="770792" y="236941"/>
            <a:ext cx="10999968"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000" b="1" dirty="0">
                <a:effectLst>
                  <a:outerShdw blurRad="38100" dist="38100" dir="2700000" algn="tl">
                    <a:srgbClr val="000000">
                      <a:alpha val="43137"/>
                    </a:srgbClr>
                  </a:outerShdw>
                </a:effectLst>
                <a:latin typeface="+mn-lt"/>
              </a:rPr>
              <a:t>I am (In Response to Those Filling Out the Survey):</a:t>
            </a:r>
            <a:br>
              <a:rPr lang="en-US" sz="6000" b="1" dirty="0">
                <a:effectLst>
                  <a:outerShdw blurRad="38100" dist="38100" dir="2700000" algn="tl">
                    <a:srgbClr val="000000">
                      <a:alpha val="43137"/>
                    </a:srgbClr>
                  </a:outerShdw>
                </a:effectLst>
                <a:latin typeface="+mn-lt"/>
              </a:rPr>
            </a:br>
            <a:endParaRPr lang="en-US" sz="6000" b="1" dirty="0">
              <a:effectLst>
                <a:outerShdw blurRad="38100" dist="38100" dir="2700000" algn="tl">
                  <a:srgbClr val="000000">
                    <a:alpha val="43137"/>
                  </a:srgbClr>
                </a:outerShdw>
              </a:effectLst>
              <a:latin typeface="+mn-lt"/>
            </a:endParaRPr>
          </a:p>
        </p:txBody>
      </p:sp>
      <p:graphicFrame>
        <p:nvGraphicFramePr>
          <p:cNvPr id="5" name="Chart 4">
            <a:extLst>
              <a:ext uri="{FF2B5EF4-FFF2-40B4-BE49-F238E27FC236}">
                <a16:creationId xmlns:a16="http://schemas.microsoft.com/office/drawing/2014/main" id="{2886BB8B-E8CC-8AA4-2240-529FDC7BB144}"/>
              </a:ext>
            </a:extLst>
          </p:cNvPr>
          <p:cNvGraphicFramePr>
            <a:graphicFrameLocks/>
          </p:cNvGraphicFramePr>
          <p:nvPr>
            <p:extLst>
              <p:ext uri="{D42A27DB-BD31-4B8C-83A1-F6EECF244321}">
                <p14:modId xmlns:p14="http://schemas.microsoft.com/office/powerpoint/2010/main" val="420721987"/>
              </p:ext>
            </p:extLst>
          </p:nvPr>
        </p:nvGraphicFramePr>
        <p:xfrm>
          <a:off x="720546" y="687816"/>
          <a:ext cx="10750907" cy="59332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7222414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F5A5072-7B47-4D32-B52A-4EBBF590B8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715DAF0-AE1B-46C9-8A6B-DB2AA05AB9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2" y="-22693"/>
            <a:ext cx="12191999" cy="4374129"/>
          </a:xfrm>
          <a:prstGeom prst="rect">
            <a:avLst/>
          </a:prstGeom>
          <a:gradFill>
            <a:gsLst>
              <a:gs pos="0">
                <a:schemeClr val="accent1">
                  <a:lumMod val="75000"/>
                </a:schemeClr>
              </a:gs>
              <a:gs pos="100000">
                <a:srgbClr val="000000"/>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6016219D-510E-4184-9090-6D5578A87B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3908719" y="-3931841"/>
            <a:ext cx="4374557" cy="12192000"/>
          </a:xfrm>
          <a:prstGeom prst="rect">
            <a:avLst/>
          </a:prstGeom>
          <a:gradFill>
            <a:gsLst>
              <a:gs pos="40000">
                <a:schemeClr val="accent1">
                  <a:alpha val="0"/>
                </a:schemeClr>
              </a:gs>
              <a:gs pos="100000">
                <a:schemeClr val="accent1">
                  <a:lumMod val="75000"/>
                  <a:alpha val="52000"/>
                </a:schemeClr>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FF4A713-7B75-4B21-90D7-5AB19547C7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4136696" y="-3703868"/>
            <a:ext cx="4374128" cy="11736479"/>
          </a:xfrm>
          <a:prstGeom prst="rect">
            <a:avLst/>
          </a:prstGeom>
          <a:gradFill>
            <a:gsLst>
              <a:gs pos="17000">
                <a:schemeClr val="accent1">
                  <a:alpha val="0"/>
                </a:schemeClr>
              </a:gs>
              <a:gs pos="100000">
                <a:srgbClr val="000000">
                  <a:alpha val="37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DC631C0B-6DA6-4E57-8231-CE32B3434A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 y="-22690"/>
            <a:ext cx="8542485" cy="4374126"/>
          </a:xfrm>
          <a:prstGeom prst="rect">
            <a:avLst/>
          </a:prstGeom>
          <a:gradFill>
            <a:gsLst>
              <a:gs pos="0">
                <a:schemeClr val="accent1">
                  <a:lumMod val="50000"/>
                  <a:alpha val="0"/>
                </a:schemeClr>
              </a:gs>
              <a:gs pos="100000">
                <a:srgbClr val="000000">
                  <a:alpha val="25000"/>
                </a:srgbClr>
              </a:gs>
            </a:gsLst>
            <a:lin ang="18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reeform: Shape 18">
            <a:extLst>
              <a:ext uri="{FF2B5EF4-FFF2-40B4-BE49-F238E27FC236}">
                <a16:creationId xmlns:a16="http://schemas.microsoft.com/office/drawing/2014/main" id="{C29501E6-A978-4A61-9689-9085AF97A5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2508972">
            <a:off x="5945431" y="-1032053"/>
            <a:ext cx="4990147" cy="4439131"/>
          </a:xfrm>
          <a:custGeom>
            <a:avLst/>
            <a:gdLst>
              <a:gd name="connsiteX0" fmla="*/ 4990147 w 4990147"/>
              <a:gd name="connsiteY0" fmla="*/ 2229378 h 4439131"/>
              <a:gd name="connsiteX1" fmla="*/ 917384 w 4990147"/>
              <a:gd name="connsiteY1" fmla="*/ 4439131 h 4439131"/>
              <a:gd name="connsiteX2" fmla="*/ 910814 w 4990147"/>
              <a:gd name="connsiteY2" fmla="*/ 4434219 h 4439131"/>
              <a:gd name="connsiteX3" fmla="*/ 0 w 4990147"/>
              <a:gd name="connsiteY3" fmla="*/ 2502877 h 4439131"/>
              <a:gd name="connsiteX4" fmla="*/ 2502877 w 4990147"/>
              <a:gd name="connsiteY4" fmla="*/ 0 h 4439131"/>
              <a:gd name="connsiteX5" fmla="*/ 4954904 w 4990147"/>
              <a:gd name="connsiteY5" fmla="*/ 1998460 h 44391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990147" h="4439131">
                <a:moveTo>
                  <a:pt x="4990147" y="2229378"/>
                </a:moveTo>
                <a:lnTo>
                  <a:pt x="917384" y="4439131"/>
                </a:lnTo>
                <a:lnTo>
                  <a:pt x="910814" y="4434219"/>
                </a:lnTo>
                <a:cubicBezTo>
                  <a:pt x="354557" y="3975154"/>
                  <a:pt x="0" y="3280421"/>
                  <a:pt x="0" y="2502877"/>
                </a:cubicBezTo>
                <a:cubicBezTo>
                  <a:pt x="0" y="1120576"/>
                  <a:pt x="1120576" y="0"/>
                  <a:pt x="2502877" y="0"/>
                </a:cubicBezTo>
                <a:cubicBezTo>
                  <a:pt x="3712390" y="0"/>
                  <a:pt x="4721520" y="857941"/>
                  <a:pt x="4954904" y="1998460"/>
                </a:cubicBezTo>
                <a:close/>
              </a:path>
            </a:pathLst>
          </a:custGeom>
          <a:gradFill>
            <a:gsLst>
              <a:gs pos="0">
                <a:schemeClr val="accent1">
                  <a:alpha val="22000"/>
                </a:schemeClr>
              </a:gs>
              <a:gs pos="87000">
                <a:schemeClr val="accent1">
                  <a:lumMod val="60000"/>
                  <a:lumOff val="40000"/>
                  <a:alpha val="2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565DB315-AA0B-517F-3BEC-4CDBE917AD23}"/>
              </a:ext>
            </a:extLst>
          </p:cNvPr>
          <p:cNvSpPr>
            <a:spLocks noGrp="1"/>
          </p:cNvSpPr>
          <p:nvPr>
            <p:ph type="ctrTitle"/>
          </p:nvPr>
        </p:nvSpPr>
        <p:spPr>
          <a:xfrm>
            <a:off x="1314824" y="735106"/>
            <a:ext cx="10053763" cy="2928470"/>
          </a:xfrm>
        </p:spPr>
        <p:txBody>
          <a:bodyPr anchor="b">
            <a:normAutofit/>
          </a:bodyPr>
          <a:lstStyle/>
          <a:p>
            <a:pPr algn="l"/>
            <a:r>
              <a:rPr lang="en-US" sz="5400" b="1">
                <a:solidFill>
                  <a:srgbClr val="FFFFFF"/>
                </a:solidFill>
                <a:ea typeface="Calibri Light"/>
                <a:cs typeface="Calibri Light"/>
              </a:rPr>
              <a:t>Survey Feedback and Analysis</a:t>
            </a:r>
            <a:endParaRPr lang="en-US" sz="5400" b="1">
              <a:solidFill>
                <a:srgbClr val="FFFFFF"/>
              </a:solidFill>
            </a:endParaRPr>
          </a:p>
        </p:txBody>
      </p:sp>
      <p:sp>
        <p:nvSpPr>
          <p:cNvPr id="4" name="Slide Number Placeholder 3">
            <a:extLst>
              <a:ext uri="{FF2B5EF4-FFF2-40B4-BE49-F238E27FC236}">
                <a16:creationId xmlns:a16="http://schemas.microsoft.com/office/drawing/2014/main" id="{4302C8CE-509A-2CA5-CE67-E32DB5D492A6}"/>
              </a:ext>
            </a:extLst>
          </p:cNvPr>
          <p:cNvSpPr>
            <a:spLocks noGrp="1"/>
          </p:cNvSpPr>
          <p:nvPr>
            <p:ph type="sldNum" sz="quarter" idx="12"/>
          </p:nvPr>
        </p:nvSpPr>
        <p:spPr>
          <a:xfrm>
            <a:off x="11704320" y="6446837"/>
            <a:ext cx="448056" cy="365125"/>
          </a:xfrm>
        </p:spPr>
        <p:txBody>
          <a:bodyPr>
            <a:normAutofit/>
          </a:bodyPr>
          <a:lstStyle/>
          <a:p>
            <a:pPr>
              <a:spcAft>
                <a:spcPts val="600"/>
              </a:spcAft>
            </a:pPr>
            <a:fld id="{E72C115F-68A1-48F5-92D9-EF9035772A2E}" type="slidenum">
              <a:rPr lang="en-US" sz="1100">
                <a:solidFill>
                  <a:schemeClr val="tx1">
                    <a:lumMod val="50000"/>
                    <a:lumOff val="50000"/>
                  </a:schemeClr>
                </a:solidFill>
              </a:rPr>
              <a:pPr>
                <a:spcAft>
                  <a:spcPts val="600"/>
                </a:spcAft>
              </a:pPr>
              <a:t>5</a:t>
            </a:fld>
            <a:endParaRPr lang="en-US" sz="1100">
              <a:solidFill>
                <a:schemeClr val="tx1">
                  <a:lumMod val="50000"/>
                  <a:lumOff val="50000"/>
                </a:schemeClr>
              </a:solidFill>
            </a:endParaRPr>
          </a:p>
        </p:txBody>
      </p:sp>
    </p:spTree>
    <p:extLst>
      <p:ext uri="{BB962C8B-B14F-4D97-AF65-F5344CB8AC3E}">
        <p14:creationId xmlns:p14="http://schemas.microsoft.com/office/powerpoint/2010/main" val="1566645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3FA1F4B8-2B22-ADE0-9300-33336590B131}"/>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7637647-EB98-9199-E4A8-3D3EA6C5E2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4C08CEED-ABDE-C2F9-F091-C7F7B8A9BE9B}"/>
              </a:ext>
            </a:extLst>
          </p:cNvPr>
          <p:cNvSpPr txBox="1">
            <a:spLocks/>
          </p:cNvSpPr>
          <p:nvPr/>
        </p:nvSpPr>
        <p:spPr>
          <a:xfrm>
            <a:off x="0" y="230496"/>
            <a:ext cx="11979946"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effectLst>
                  <a:outerShdw blurRad="38100" dist="38100" dir="2700000" algn="tl">
                    <a:srgbClr val="000000">
                      <a:alpha val="43137"/>
                    </a:srgbClr>
                  </a:outerShdw>
                </a:effectLst>
                <a:latin typeface="+mn-lt"/>
              </a:rPr>
              <a:t>Respondents by County of DVRS Office Receiving the Service:</a:t>
            </a:r>
          </a:p>
          <a:p>
            <a:pPr algn="ctr"/>
            <a:r>
              <a:rPr lang="en-US" sz="3200" b="1">
                <a:effectLst>
                  <a:outerShdw blurRad="38100" dist="38100" dir="2700000" algn="tl">
                    <a:srgbClr val="000000">
                      <a:alpha val="43137"/>
                    </a:srgbClr>
                  </a:outerShdw>
                </a:effectLst>
                <a:latin typeface="+mn-lt"/>
              </a:rPr>
              <a:t>Closed </a:t>
            </a:r>
            <a:r>
              <a:rPr lang="en-US" sz="3200" b="1" u="sng">
                <a:effectLst>
                  <a:outerShdw blurRad="38100" dist="38100" dir="2700000" algn="tl">
                    <a:srgbClr val="000000">
                      <a:alpha val="43137"/>
                    </a:srgbClr>
                  </a:outerShdw>
                </a:effectLst>
                <a:latin typeface="+mn-lt"/>
              </a:rPr>
              <a:t>with Employment</a:t>
            </a:r>
            <a:br>
              <a:rPr lang="en-US" b="1">
                <a:effectLst>
                  <a:outerShdw blurRad="38100" dist="38100" dir="2700000" algn="tl">
                    <a:srgbClr val="000000">
                      <a:alpha val="43137"/>
                    </a:srgbClr>
                  </a:outerShdw>
                </a:effectLst>
                <a:latin typeface="+mn-lt"/>
              </a:rPr>
            </a:br>
            <a:endParaRPr lang="en-US" b="1">
              <a:effectLst>
                <a:outerShdw blurRad="38100" dist="38100" dir="2700000" algn="tl">
                  <a:srgbClr val="000000">
                    <a:alpha val="43137"/>
                  </a:srgbClr>
                </a:outerShdw>
              </a:effectLst>
              <a:latin typeface="+mn-lt"/>
            </a:endParaRPr>
          </a:p>
        </p:txBody>
      </p:sp>
      <p:sp>
        <p:nvSpPr>
          <p:cNvPr id="12" name="TextBox 11">
            <a:extLst>
              <a:ext uri="{FF2B5EF4-FFF2-40B4-BE49-F238E27FC236}">
                <a16:creationId xmlns:a16="http://schemas.microsoft.com/office/drawing/2014/main" id="{E2BD4604-9BAF-8C9F-C1EA-335BBCEB0BE1}"/>
              </a:ext>
            </a:extLst>
          </p:cNvPr>
          <p:cNvSpPr txBox="1"/>
          <p:nvPr/>
        </p:nvSpPr>
        <p:spPr>
          <a:xfrm>
            <a:off x="7728284" y="2297429"/>
            <a:ext cx="4251662" cy="3539430"/>
          </a:xfrm>
          <a:prstGeom prst="rect">
            <a:avLst/>
          </a:prstGeom>
          <a:noFill/>
        </p:spPr>
        <p:txBody>
          <a:bodyPr wrap="square">
            <a:spAutoFit/>
          </a:bodyPr>
          <a:lstStyle/>
          <a:p>
            <a:r>
              <a:rPr lang="en-US" sz="3200" b="1" dirty="0">
                <a:effectLst>
                  <a:outerShdw blurRad="38100" dist="38100" dir="2700000" algn="tl">
                    <a:srgbClr val="000000">
                      <a:alpha val="43137"/>
                    </a:srgbClr>
                  </a:outerShdw>
                </a:effectLst>
              </a:rPr>
              <a:t>*Three counties are served through other DVRS offices:</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rPr>
              <a:t>Hunterdon (Somerset)</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rPr>
              <a:t>Salem (Cumberland)</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rPr>
              <a:t>Sussex (Warren)</a:t>
            </a:r>
            <a:endParaRPr lang="en-US" sz="3200" dirty="0"/>
          </a:p>
        </p:txBody>
      </p:sp>
      <p:pic>
        <p:nvPicPr>
          <p:cNvPr id="6" name="Picture 5">
            <a:extLst>
              <a:ext uri="{FF2B5EF4-FFF2-40B4-BE49-F238E27FC236}">
                <a16:creationId xmlns:a16="http://schemas.microsoft.com/office/drawing/2014/main" id="{95FDC7FD-6B47-7D81-DD6E-6C4C6DFFAA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8170" y="1245870"/>
            <a:ext cx="6586538" cy="5269230"/>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38644075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C8D2436-8236-70AF-FA72-902AA1134DC3}"/>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0305B7C2-6EFB-DFC5-A023-76FC917C30F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F249AD83-AB86-8E22-B482-DAACCE2A7CDF}"/>
              </a:ext>
            </a:extLst>
          </p:cNvPr>
          <p:cNvSpPr txBox="1">
            <a:spLocks/>
          </p:cNvSpPr>
          <p:nvPr/>
        </p:nvSpPr>
        <p:spPr>
          <a:xfrm>
            <a:off x="357069" y="204787"/>
            <a:ext cx="11477860"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a:effectLst>
                  <a:outerShdw blurRad="38100" dist="38100" dir="2700000" algn="tl">
                    <a:srgbClr val="000000">
                      <a:alpha val="43137"/>
                    </a:srgbClr>
                  </a:outerShdw>
                </a:effectLst>
                <a:latin typeface="+mn-lt"/>
              </a:rPr>
              <a:t>Respondents by County of DVRS Office Receiving the Service:</a:t>
            </a:r>
          </a:p>
          <a:p>
            <a:pPr algn="ctr"/>
            <a:r>
              <a:rPr lang="en-US" sz="3200" b="1">
                <a:effectLst>
                  <a:outerShdw blurRad="38100" dist="38100" dir="2700000" algn="tl">
                    <a:srgbClr val="000000">
                      <a:alpha val="43137"/>
                    </a:srgbClr>
                  </a:outerShdw>
                </a:effectLst>
                <a:latin typeface="+mn-lt"/>
              </a:rPr>
              <a:t>Closed </a:t>
            </a:r>
            <a:r>
              <a:rPr lang="en-US" sz="3200" b="1" u="sng">
                <a:effectLst>
                  <a:outerShdw blurRad="38100" dist="38100" dir="2700000" algn="tl">
                    <a:srgbClr val="000000">
                      <a:alpha val="43137"/>
                    </a:srgbClr>
                  </a:outerShdw>
                </a:effectLst>
                <a:latin typeface="+mn-lt"/>
              </a:rPr>
              <a:t>without Employment</a:t>
            </a:r>
            <a:br>
              <a:rPr lang="en-US" b="1" u="sng">
                <a:effectLst>
                  <a:outerShdw blurRad="38100" dist="38100" dir="2700000" algn="tl">
                    <a:srgbClr val="000000">
                      <a:alpha val="43137"/>
                    </a:srgbClr>
                  </a:outerShdw>
                </a:effectLst>
                <a:latin typeface="+mn-lt"/>
              </a:rPr>
            </a:br>
            <a:endParaRPr lang="en-US" b="1" u="sng">
              <a:effectLst>
                <a:outerShdw blurRad="38100" dist="38100" dir="2700000" algn="tl">
                  <a:srgbClr val="000000">
                    <a:alpha val="43137"/>
                  </a:srgbClr>
                </a:outerShdw>
              </a:effectLst>
              <a:latin typeface="+mn-lt"/>
            </a:endParaRPr>
          </a:p>
        </p:txBody>
      </p:sp>
      <p:sp>
        <p:nvSpPr>
          <p:cNvPr id="11" name="Title 1">
            <a:extLst>
              <a:ext uri="{FF2B5EF4-FFF2-40B4-BE49-F238E27FC236}">
                <a16:creationId xmlns:a16="http://schemas.microsoft.com/office/drawing/2014/main" id="{3424E8CD-79E7-72C7-0298-C5A1B3FDA4E1}"/>
              </a:ext>
            </a:extLst>
          </p:cNvPr>
          <p:cNvSpPr txBox="1">
            <a:spLocks/>
          </p:cNvSpPr>
          <p:nvPr/>
        </p:nvSpPr>
        <p:spPr>
          <a:xfrm>
            <a:off x="7622736" y="3429000"/>
            <a:ext cx="4410514" cy="1688742"/>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effectLst>
                  <a:outerShdw blurRad="38100" dist="38100" dir="2700000" algn="tl">
                    <a:srgbClr val="000000">
                      <a:alpha val="43137"/>
                    </a:srgbClr>
                  </a:outerShdw>
                </a:effectLst>
                <a:latin typeface="+mn-lt"/>
              </a:rPr>
              <a:t>*Three counties are served through other DVRS offices:</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latin typeface="+mn-lt"/>
              </a:rPr>
              <a:t>Hunterdon (Somerset)</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latin typeface="+mn-lt"/>
              </a:rPr>
              <a:t>Salem (Cumberland)</a:t>
            </a:r>
          </a:p>
          <a:p>
            <a:pPr marL="457200" indent="-457200">
              <a:buFont typeface="Arial" panose="020B0604020202020204" pitchFamily="34" charset="0"/>
              <a:buChar char="•"/>
            </a:pPr>
            <a:r>
              <a:rPr lang="en-US" sz="3200" b="1" dirty="0">
                <a:effectLst>
                  <a:outerShdw blurRad="38100" dist="38100" dir="2700000" algn="tl">
                    <a:srgbClr val="000000">
                      <a:alpha val="43137"/>
                    </a:srgbClr>
                  </a:outerShdw>
                </a:effectLst>
                <a:latin typeface="+mn-lt"/>
              </a:rPr>
              <a:t>Sussex (Warren)</a:t>
            </a:r>
            <a:endParaRPr lang="en-US" sz="3200" b="1" dirty="0">
              <a:latin typeface="+mn-lt"/>
            </a:endParaRPr>
          </a:p>
          <a:p>
            <a:pPr algn="ctr"/>
            <a:br>
              <a:rPr lang="en-US" b="1" u="sng" dirty="0">
                <a:effectLst>
                  <a:outerShdw blurRad="38100" dist="38100" dir="2700000" algn="tl">
                    <a:srgbClr val="000000">
                      <a:alpha val="43137"/>
                    </a:srgbClr>
                  </a:outerShdw>
                </a:effectLst>
                <a:latin typeface="+mn-lt"/>
              </a:rPr>
            </a:br>
            <a:endParaRPr lang="en-US" b="1" u="sng" dirty="0">
              <a:effectLst>
                <a:outerShdw blurRad="38100" dist="38100" dir="2700000" algn="tl">
                  <a:srgbClr val="000000">
                    <a:alpha val="43137"/>
                  </a:srgbClr>
                </a:outerShdw>
              </a:effectLst>
              <a:latin typeface="+mn-lt"/>
            </a:endParaRPr>
          </a:p>
        </p:txBody>
      </p:sp>
      <p:pic>
        <p:nvPicPr>
          <p:cNvPr id="4" name="Picture 3">
            <a:extLst>
              <a:ext uri="{FF2B5EF4-FFF2-40B4-BE49-F238E27FC236}">
                <a16:creationId xmlns:a16="http://schemas.microsoft.com/office/drawing/2014/main" id="{5E71A890-24DF-4068-D78D-C99B1ADAAE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070" y="1165860"/>
            <a:ext cx="6607464" cy="5372099"/>
          </a:xfrm>
          <a:prstGeom prst="rect">
            <a:avLst/>
          </a:prstGeom>
          <a:ln w="2286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15725008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00940CC9-C914-C38C-59BD-A13141EE9867}"/>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458DD98-E14C-9B0B-A46E-FE7CFFA6E05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7BC721F6-8B1A-CC90-F629-9C2A2949244E}"/>
              </a:ext>
            </a:extLst>
          </p:cNvPr>
          <p:cNvSpPr txBox="1">
            <a:spLocks/>
          </p:cNvSpPr>
          <p:nvPr/>
        </p:nvSpPr>
        <p:spPr>
          <a:xfrm>
            <a:off x="1895480" y="278278"/>
            <a:ext cx="8145399"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What Is Your Age?</a:t>
            </a:r>
            <a:br>
              <a:rPr lang="en-US" sz="6000" b="1">
                <a:effectLst>
                  <a:outerShdw blurRad="38100" dist="38100" dir="2700000" algn="tl">
                    <a:srgbClr val="000000">
                      <a:alpha val="43137"/>
                    </a:srgbClr>
                  </a:outerShdw>
                </a:effectLst>
                <a:latin typeface="+mn-lt"/>
              </a:rPr>
            </a:br>
            <a:endParaRPr lang="en-US" sz="6000" b="1">
              <a:effectLst>
                <a:outerShdw blurRad="38100" dist="38100" dir="2700000" algn="tl">
                  <a:srgbClr val="000000">
                    <a:alpha val="43137"/>
                  </a:srgbClr>
                </a:outerShdw>
              </a:effectLst>
              <a:latin typeface="+mn-lt"/>
            </a:endParaRPr>
          </a:p>
        </p:txBody>
      </p:sp>
      <p:graphicFrame>
        <p:nvGraphicFramePr>
          <p:cNvPr id="2" name="Chart 1">
            <a:extLst>
              <a:ext uri="{FF2B5EF4-FFF2-40B4-BE49-F238E27FC236}">
                <a16:creationId xmlns:a16="http://schemas.microsoft.com/office/drawing/2014/main" id="{9E7D19A0-F84B-A8D1-0355-6E7AD837855F}"/>
              </a:ext>
            </a:extLst>
          </p:cNvPr>
          <p:cNvGraphicFramePr>
            <a:graphicFrameLocks/>
          </p:cNvGraphicFramePr>
          <p:nvPr>
            <p:extLst>
              <p:ext uri="{D42A27DB-BD31-4B8C-83A1-F6EECF244321}">
                <p14:modId xmlns:p14="http://schemas.microsoft.com/office/powerpoint/2010/main" val="1550912595"/>
              </p:ext>
            </p:extLst>
          </p:nvPr>
        </p:nvGraphicFramePr>
        <p:xfrm>
          <a:off x="108154" y="943897"/>
          <a:ext cx="11946193" cy="591410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775073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2D67F977-53FC-4129-F3D7-6C281EA87854}"/>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45AB51F-D193-B5F4-8D9E-A5237F47739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B4B5BCFA-C47D-F602-BC87-764FEA37F253}"/>
              </a:ext>
            </a:extLst>
          </p:cNvPr>
          <p:cNvSpPr txBox="1">
            <a:spLocks/>
          </p:cNvSpPr>
          <p:nvPr/>
        </p:nvSpPr>
        <p:spPr>
          <a:xfrm>
            <a:off x="1701061" y="136525"/>
            <a:ext cx="8947193"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What Is Your Gender?</a:t>
            </a:r>
            <a:br>
              <a:rPr lang="en-US" b="1">
                <a:effectLst>
                  <a:outerShdw blurRad="38100" dist="38100" dir="2700000" algn="tl">
                    <a:srgbClr val="000000">
                      <a:alpha val="43137"/>
                    </a:srgbClr>
                  </a:outerShdw>
                </a:effectLst>
                <a:latin typeface="+mn-lt"/>
              </a:rPr>
            </a:br>
            <a:endParaRPr lang="en-US" b="1">
              <a:effectLst>
                <a:outerShdw blurRad="38100" dist="38100" dir="2700000" algn="tl">
                  <a:srgbClr val="000000">
                    <a:alpha val="43137"/>
                  </a:srgbClr>
                </a:outerShdw>
              </a:effectLst>
              <a:latin typeface="+mn-lt"/>
            </a:endParaRPr>
          </a:p>
        </p:txBody>
      </p:sp>
      <p:graphicFrame>
        <p:nvGraphicFramePr>
          <p:cNvPr id="2" name="Chart 1">
            <a:extLst>
              <a:ext uri="{FF2B5EF4-FFF2-40B4-BE49-F238E27FC236}">
                <a16:creationId xmlns:a16="http://schemas.microsoft.com/office/drawing/2014/main" id="{6E6F8421-E9FC-7C6B-4846-18EA116D18B0}"/>
              </a:ext>
            </a:extLst>
          </p:cNvPr>
          <p:cNvGraphicFramePr>
            <a:graphicFrameLocks/>
          </p:cNvGraphicFramePr>
          <p:nvPr>
            <p:extLst>
              <p:ext uri="{D42A27DB-BD31-4B8C-83A1-F6EECF244321}">
                <p14:modId xmlns:p14="http://schemas.microsoft.com/office/powerpoint/2010/main" val="981235297"/>
              </p:ext>
            </p:extLst>
          </p:nvPr>
        </p:nvGraphicFramePr>
        <p:xfrm>
          <a:off x="54077" y="766371"/>
          <a:ext cx="12083845" cy="606271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51112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2A59BAE1-5938-5B2D-8B29-C0513C8E8554}"/>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CDF78AE-43D7-ED58-DB9B-CC959D1577C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6C9CBF7C-91D3-A3C6-48F6-36EE4777D6AA}"/>
              </a:ext>
            </a:extLst>
          </p:cNvPr>
          <p:cNvSpPr txBox="1">
            <a:spLocks/>
          </p:cNvSpPr>
          <p:nvPr/>
        </p:nvSpPr>
        <p:spPr>
          <a:xfrm>
            <a:off x="1071904" y="420328"/>
            <a:ext cx="10798628" cy="106493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6000" b="1">
                <a:effectLst>
                  <a:outerShdw blurRad="38100" dist="38100" dir="2700000" algn="tl">
                    <a:srgbClr val="000000">
                      <a:alpha val="43137"/>
                    </a:srgbClr>
                  </a:outerShdw>
                </a:effectLst>
                <a:latin typeface="+mn-lt"/>
              </a:rPr>
              <a:t>What Is Your Primary Disability?</a:t>
            </a:r>
            <a:br>
              <a:rPr lang="en-US" sz="6000" b="1">
                <a:latin typeface="+mn-lt"/>
              </a:rPr>
            </a:br>
            <a:endParaRPr lang="en-US" sz="6000" b="1">
              <a:latin typeface="+mn-lt"/>
            </a:endParaRPr>
          </a:p>
        </p:txBody>
      </p:sp>
      <p:graphicFrame>
        <p:nvGraphicFramePr>
          <p:cNvPr id="4" name="Chart 3">
            <a:extLst>
              <a:ext uri="{FF2B5EF4-FFF2-40B4-BE49-F238E27FC236}">
                <a16:creationId xmlns:a16="http://schemas.microsoft.com/office/drawing/2014/main" id="{012DA3E7-4121-A663-9814-925D42B00839}"/>
              </a:ext>
            </a:extLst>
          </p:cNvPr>
          <p:cNvGraphicFramePr>
            <a:graphicFrameLocks/>
          </p:cNvGraphicFramePr>
          <p:nvPr>
            <p:extLst>
              <p:ext uri="{D42A27DB-BD31-4B8C-83A1-F6EECF244321}">
                <p14:modId xmlns:p14="http://schemas.microsoft.com/office/powerpoint/2010/main" val="254732969"/>
              </p:ext>
            </p:extLst>
          </p:nvPr>
        </p:nvGraphicFramePr>
        <p:xfrm>
          <a:off x="93406" y="875071"/>
          <a:ext cx="12005187" cy="598292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6898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A9D5706-CDF6-3201-9165-2B44BB89405C}"/>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0D7659F-AE57-A89F-9D4D-D35E717CC15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DB69BF78-717E-A2DD-4A0A-ED2FEB1DB40E}"/>
              </a:ext>
            </a:extLst>
          </p:cNvPr>
          <p:cNvSpPr txBox="1">
            <a:spLocks/>
          </p:cNvSpPr>
          <p:nvPr/>
        </p:nvSpPr>
        <p:spPr>
          <a:xfrm>
            <a:off x="2137953" y="663293"/>
            <a:ext cx="8290561"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5400" b="1" dirty="0">
                <a:effectLst>
                  <a:outerShdw blurRad="38100" dist="38100" dir="2700000" algn="tl">
                    <a:srgbClr val="000000">
                      <a:alpha val="43137"/>
                    </a:srgbClr>
                  </a:outerShdw>
                </a:effectLst>
                <a:latin typeface="+mn-lt"/>
              </a:rPr>
              <a:t>What Is Your Primary Disability </a:t>
            </a:r>
            <a:r>
              <a:rPr lang="en-US" sz="5400" b="1" i="1" dirty="0">
                <a:effectLst>
                  <a:outerShdw blurRad="38100" dist="38100" dir="2700000" algn="tl">
                    <a:srgbClr val="000000">
                      <a:alpha val="43137"/>
                    </a:srgbClr>
                  </a:outerShdw>
                </a:effectLst>
                <a:latin typeface="+mn-lt"/>
              </a:rPr>
              <a:t>(Other)?</a:t>
            </a:r>
            <a:br>
              <a:rPr lang="en-US" sz="4000" b="1" dirty="0">
                <a:effectLst>
                  <a:outerShdw blurRad="38100" dist="38100" dir="2700000" algn="tl">
                    <a:srgbClr val="000000">
                      <a:alpha val="43137"/>
                    </a:srgbClr>
                  </a:outerShdw>
                </a:effectLst>
                <a:latin typeface="+mn-lt"/>
              </a:rPr>
            </a:br>
            <a:endParaRPr lang="en-US" sz="4000" b="1" dirty="0">
              <a:effectLst>
                <a:outerShdw blurRad="38100" dist="38100" dir="2700000" algn="tl">
                  <a:srgbClr val="000000">
                    <a:alpha val="43137"/>
                  </a:srgbClr>
                </a:outerShdw>
              </a:effectLst>
              <a:latin typeface="+mn-lt"/>
            </a:endParaRPr>
          </a:p>
        </p:txBody>
      </p:sp>
      <p:graphicFrame>
        <p:nvGraphicFramePr>
          <p:cNvPr id="2" name="Table 1">
            <a:extLst>
              <a:ext uri="{FF2B5EF4-FFF2-40B4-BE49-F238E27FC236}">
                <a16:creationId xmlns:a16="http://schemas.microsoft.com/office/drawing/2014/main" id="{827526BF-F3C6-40ED-BE59-977F001BB11C}"/>
              </a:ext>
            </a:extLst>
          </p:cNvPr>
          <p:cNvGraphicFramePr>
            <a:graphicFrameLocks noGrp="1"/>
          </p:cNvGraphicFramePr>
          <p:nvPr>
            <p:extLst>
              <p:ext uri="{D42A27DB-BD31-4B8C-83A1-F6EECF244321}">
                <p14:modId xmlns:p14="http://schemas.microsoft.com/office/powerpoint/2010/main" val="3616499959"/>
              </p:ext>
            </p:extLst>
          </p:nvPr>
        </p:nvGraphicFramePr>
        <p:xfrm>
          <a:off x="517235" y="1819024"/>
          <a:ext cx="5264439" cy="4887976"/>
        </p:xfrm>
        <a:graphic>
          <a:graphicData uri="http://schemas.openxmlformats.org/drawingml/2006/table">
            <a:tbl>
              <a:tblPr firstRow="1" bandRow="1">
                <a:tableStyleId>{21E4AEA4-8DFA-4A89-87EB-49C32662AFE0}</a:tableStyleId>
              </a:tblPr>
              <a:tblGrid>
                <a:gridCol w="5264439">
                  <a:extLst>
                    <a:ext uri="{9D8B030D-6E8A-4147-A177-3AD203B41FA5}">
                      <a16:colId xmlns:a16="http://schemas.microsoft.com/office/drawing/2014/main" val="2430004040"/>
                    </a:ext>
                  </a:extLst>
                </a:gridCol>
              </a:tblGrid>
              <a:tr h="610997">
                <a:tc>
                  <a:txBody>
                    <a:bodyPr/>
                    <a:lstStyle/>
                    <a:p>
                      <a:pPr algn="ctr">
                        <a:lnSpc>
                          <a:spcPct val="150000"/>
                        </a:lnSpc>
                      </a:pPr>
                      <a:r>
                        <a:rPr lang="en-US" sz="1800" b="1" dirty="0"/>
                        <a:t>Closed </a:t>
                      </a:r>
                      <a:r>
                        <a:rPr lang="en-US" sz="1800" b="1" u="sng" dirty="0"/>
                        <a:t>with</a:t>
                      </a:r>
                      <a:r>
                        <a:rPr lang="en-US" sz="1800" b="1" dirty="0"/>
                        <a:t> Employment </a:t>
                      </a:r>
                    </a:p>
                  </a:txBody>
                  <a:tcPr/>
                </a:tc>
                <a:extLst>
                  <a:ext uri="{0D108BD9-81ED-4DB2-BD59-A6C34878D82A}">
                    <a16:rowId xmlns:a16="http://schemas.microsoft.com/office/drawing/2014/main" val="3717799716"/>
                  </a:ext>
                </a:extLst>
              </a:tr>
              <a:tr h="610997">
                <a:tc>
                  <a:txBody>
                    <a:bodyPr/>
                    <a:lstStyle/>
                    <a:p>
                      <a:pPr algn="ctr" rtl="0" fontAlgn="ctr">
                        <a:buNone/>
                      </a:pPr>
                      <a:r>
                        <a:rPr lang="en-US" sz="1800" b="1" i="0" u="none" strike="noStrike" dirty="0">
                          <a:solidFill>
                            <a:schemeClr val="tx1"/>
                          </a:solidFill>
                          <a:effectLst/>
                          <a:latin typeface="Calibri" panose="020F0502020204030204" pitchFamily="34" charset="0"/>
                        </a:rPr>
                        <a:t>Brain Injury (TBI)</a:t>
                      </a:r>
                    </a:p>
                  </a:txBody>
                  <a:tcPr marL="7620" marR="7620" marT="7620" marB="0" anchor="ctr"/>
                </a:tc>
                <a:extLst>
                  <a:ext uri="{0D108BD9-81ED-4DB2-BD59-A6C34878D82A}">
                    <a16:rowId xmlns:a16="http://schemas.microsoft.com/office/drawing/2014/main" val="987788881"/>
                  </a:ext>
                </a:extLst>
              </a:tr>
              <a:tr h="610997">
                <a:tc>
                  <a:txBody>
                    <a:bodyPr/>
                    <a:lstStyle/>
                    <a:p>
                      <a:pPr algn="ctr" rtl="0" fontAlgn="ctr">
                        <a:buNone/>
                      </a:pPr>
                      <a:r>
                        <a:rPr lang="en-US" sz="1800" b="1" i="0" u="none" strike="noStrike">
                          <a:solidFill>
                            <a:srgbClr val="000000"/>
                          </a:solidFill>
                          <a:effectLst/>
                          <a:latin typeface="Calibri" panose="020F0502020204030204" pitchFamily="34" charset="0"/>
                        </a:rPr>
                        <a:t>Epilepsy</a:t>
                      </a:r>
                    </a:p>
                  </a:txBody>
                  <a:tcPr marL="7620" marR="7620" marT="7620" marB="0" anchor="ctr"/>
                </a:tc>
                <a:extLst>
                  <a:ext uri="{0D108BD9-81ED-4DB2-BD59-A6C34878D82A}">
                    <a16:rowId xmlns:a16="http://schemas.microsoft.com/office/drawing/2014/main" val="591628775"/>
                  </a:ext>
                </a:extLst>
              </a:tr>
              <a:tr h="610997">
                <a:tc>
                  <a:txBody>
                    <a:bodyPr/>
                    <a:lstStyle/>
                    <a:p>
                      <a:pPr algn="ctr" rtl="0" fontAlgn="ctr">
                        <a:buNone/>
                      </a:pPr>
                      <a:r>
                        <a:rPr lang="en-US" sz="1800" b="1" i="0" u="none" strike="noStrike">
                          <a:solidFill>
                            <a:srgbClr val="000000"/>
                          </a:solidFill>
                          <a:effectLst/>
                          <a:latin typeface="Calibri" panose="020F0502020204030204" pitchFamily="34" charset="0"/>
                        </a:rPr>
                        <a:t>Head Injury</a:t>
                      </a:r>
                    </a:p>
                  </a:txBody>
                  <a:tcPr marL="7620" marR="7620" marT="7620" marB="0" anchor="ctr"/>
                </a:tc>
                <a:extLst>
                  <a:ext uri="{0D108BD9-81ED-4DB2-BD59-A6C34878D82A}">
                    <a16:rowId xmlns:a16="http://schemas.microsoft.com/office/drawing/2014/main" val="1437509078"/>
                  </a:ext>
                </a:extLst>
              </a:tr>
              <a:tr h="610997">
                <a:tc>
                  <a:txBody>
                    <a:bodyPr/>
                    <a:lstStyle/>
                    <a:p>
                      <a:pPr algn="ctr" rtl="0" fontAlgn="ctr">
                        <a:buNone/>
                      </a:pPr>
                      <a:r>
                        <a:rPr lang="en-US" sz="1800" b="1" i="0" u="none" strike="noStrike">
                          <a:solidFill>
                            <a:srgbClr val="000000"/>
                          </a:solidFill>
                          <a:effectLst/>
                          <a:latin typeface="Calibri" panose="020F0502020204030204" pitchFamily="34" charset="0"/>
                        </a:rPr>
                        <a:t>Lower Back Pain</a:t>
                      </a:r>
                    </a:p>
                  </a:txBody>
                  <a:tcPr marL="7620" marR="7620" marT="7620" marB="0" anchor="ctr"/>
                </a:tc>
                <a:extLst>
                  <a:ext uri="{0D108BD9-81ED-4DB2-BD59-A6C34878D82A}">
                    <a16:rowId xmlns:a16="http://schemas.microsoft.com/office/drawing/2014/main" val="96914717"/>
                  </a:ext>
                </a:extLst>
              </a:tr>
              <a:tr h="610997">
                <a:tc>
                  <a:txBody>
                    <a:bodyPr/>
                    <a:lstStyle/>
                    <a:p>
                      <a:pPr algn="ctr" rtl="0" fontAlgn="ctr">
                        <a:buNone/>
                      </a:pPr>
                      <a:r>
                        <a:rPr lang="en-US" sz="1800" b="1" i="0" u="none" strike="noStrike">
                          <a:solidFill>
                            <a:srgbClr val="000000"/>
                          </a:solidFill>
                          <a:effectLst/>
                          <a:latin typeface="Calibri" panose="020F0502020204030204" pitchFamily="34" charset="0"/>
                        </a:rPr>
                        <a:t>Lupus</a:t>
                      </a:r>
                    </a:p>
                  </a:txBody>
                  <a:tcPr marL="7620" marR="7620" marT="7620" marB="0" anchor="ctr"/>
                </a:tc>
                <a:extLst>
                  <a:ext uri="{0D108BD9-81ED-4DB2-BD59-A6C34878D82A}">
                    <a16:rowId xmlns:a16="http://schemas.microsoft.com/office/drawing/2014/main" val="933140493"/>
                  </a:ext>
                </a:extLst>
              </a:tr>
              <a:tr h="610997">
                <a:tc>
                  <a:txBody>
                    <a:bodyPr/>
                    <a:lstStyle/>
                    <a:p>
                      <a:pPr algn="ctr" rtl="0" fontAlgn="ctr">
                        <a:buNone/>
                      </a:pPr>
                      <a:r>
                        <a:rPr lang="en-US" sz="1800" b="1" i="0" u="none" strike="noStrike" dirty="0">
                          <a:solidFill>
                            <a:srgbClr val="000000"/>
                          </a:solidFill>
                          <a:effectLst/>
                          <a:latin typeface="Calibri" panose="020F0502020204030204" pitchFamily="34" charset="0"/>
                        </a:rPr>
                        <a:t>Autism</a:t>
                      </a:r>
                    </a:p>
                  </a:txBody>
                  <a:tcPr marL="7620" marR="7620" marT="7620" marB="0" anchor="ctr"/>
                </a:tc>
                <a:extLst>
                  <a:ext uri="{0D108BD9-81ED-4DB2-BD59-A6C34878D82A}">
                    <a16:rowId xmlns:a16="http://schemas.microsoft.com/office/drawing/2014/main" val="2862213712"/>
                  </a:ext>
                </a:extLst>
              </a:tr>
              <a:tr h="610997">
                <a:tc>
                  <a:txBody>
                    <a:bodyPr/>
                    <a:lstStyle/>
                    <a:p>
                      <a:pPr algn="ctr" rtl="0" fontAlgn="ctr">
                        <a:buNone/>
                      </a:pPr>
                      <a:r>
                        <a:rPr lang="en-US" sz="1800" b="1" i="0" u="none" strike="noStrike" dirty="0">
                          <a:solidFill>
                            <a:srgbClr val="000000"/>
                          </a:solidFill>
                          <a:effectLst/>
                          <a:latin typeface="Calibri" panose="020F0502020204030204" pitchFamily="34" charset="0"/>
                        </a:rPr>
                        <a:t>Substance Use Disorder</a:t>
                      </a:r>
                    </a:p>
                  </a:txBody>
                  <a:tcPr marL="7620" marR="7620" marT="7620" marB="0" anchor="ctr"/>
                </a:tc>
                <a:extLst>
                  <a:ext uri="{0D108BD9-81ED-4DB2-BD59-A6C34878D82A}">
                    <a16:rowId xmlns:a16="http://schemas.microsoft.com/office/drawing/2014/main" val="2332946555"/>
                  </a:ext>
                </a:extLst>
              </a:tr>
            </a:tbl>
          </a:graphicData>
        </a:graphic>
      </p:graphicFrame>
      <p:graphicFrame>
        <p:nvGraphicFramePr>
          <p:cNvPr id="4" name="Table 3">
            <a:extLst>
              <a:ext uri="{FF2B5EF4-FFF2-40B4-BE49-F238E27FC236}">
                <a16:creationId xmlns:a16="http://schemas.microsoft.com/office/drawing/2014/main" id="{ACD7CDE0-4783-E651-09F5-027FED0751C7}"/>
              </a:ext>
            </a:extLst>
          </p:cNvPr>
          <p:cNvGraphicFramePr>
            <a:graphicFrameLocks noGrp="1"/>
          </p:cNvGraphicFramePr>
          <p:nvPr>
            <p:extLst>
              <p:ext uri="{D42A27DB-BD31-4B8C-83A1-F6EECF244321}">
                <p14:modId xmlns:p14="http://schemas.microsoft.com/office/powerpoint/2010/main" val="3947261016"/>
              </p:ext>
            </p:extLst>
          </p:nvPr>
        </p:nvGraphicFramePr>
        <p:xfrm>
          <a:off x="5781674" y="1833499"/>
          <a:ext cx="5376915" cy="4885708"/>
        </p:xfrm>
        <a:graphic>
          <a:graphicData uri="http://schemas.openxmlformats.org/drawingml/2006/table">
            <a:tbl>
              <a:tblPr firstRow="1" bandRow="1">
                <a:tableStyleId>{21E4AEA4-8DFA-4A89-87EB-49C32662AFE0}</a:tableStyleId>
              </a:tblPr>
              <a:tblGrid>
                <a:gridCol w="5376915">
                  <a:extLst>
                    <a:ext uri="{9D8B030D-6E8A-4147-A177-3AD203B41FA5}">
                      <a16:colId xmlns:a16="http://schemas.microsoft.com/office/drawing/2014/main" val="2430004040"/>
                    </a:ext>
                  </a:extLst>
                </a:gridCol>
              </a:tblGrid>
              <a:tr h="579304">
                <a:tc>
                  <a:txBody>
                    <a:bodyPr/>
                    <a:lstStyle/>
                    <a:p>
                      <a:pPr algn="ctr">
                        <a:lnSpc>
                          <a:spcPct val="150000"/>
                        </a:lnSpc>
                      </a:pPr>
                      <a:r>
                        <a:rPr lang="en-US" sz="1800" b="1"/>
                        <a:t>Closed </a:t>
                      </a:r>
                      <a:r>
                        <a:rPr lang="en-US" sz="1800" b="1" u="sng"/>
                        <a:t>without</a:t>
                      </a:r>
                      <a:r>
                        <a:rPr lang="en-US" sz="1800" b="1"/>
                        <a:t> Employment </a:t>
                      </a:r>
                    </a:p>
                  </a:txBody>
                  <a:tcPr>
                    <a:solidFill>
                      <a:schemeClr val="accent1">
                        <a:lumMod val="60000"/>
                        <a:lumOff val="40000"/>
                      </a:schemeClr>
                    </a:solidFill>
                  </a:tcPr>
                </a:tc>
                <a:extLst>
                  <a:ext uri="{0D108BD9-81ED-4DB2-BD59-A6C34878D82A}">
                    <a16:rowId xmlns:a16="http://schemas.microsoft.com/office/drawing/2014/main" val="3717799716"/>
                  </a:ext>
                </a:extLst>
              </a:tr>
              <a:tr h="579304">
                <a:tc>
                  <a:txBody>
                    <a:bodyPr/>
                    <a:lstStyle/>
                    <a:p>
                      <a:pPr algn="ctr" rtl="0" fontAlgn="ctr">
                        <a:buNone/>
                      </a:pPr>
                      <a:r>
                        <a:rPr lang="en-US" sz="1800" b="1" i="0" u="none" strike="noStrike" dirty="0">
                          <a:solidFill>
                            <a:schemeClr val="tx1"/>
                          </a:solidFill>
                          <a:effectLst/>
                          <a:latin typeface="Calibri" panose="020F0502020204030204" pitchFamily="34" charset="0"/>
                        </a:rPr>
                        <a:t>ADHD</a:t>
                      </a:r>
                    </a:p>
                  </a:txBody>
                  <a:tcPr marL="7620" marR="7620" marT="7620" marB="0" anchor="ctr">
                    <a:solidFill>
                      <a:schemeClr val="accent1">
                        <a:lumMod val="60000"/>
                        <a:lumOff val="40000"/>
                      </a:schemeClr>
                    </a:solidFill>
                  </a:tcPr>
                </a:tc>
                <a:extLst>
                  <a:ext uri="{0D108BD9-81ED-4DB2-BD59-A6C34878D82A}">
                    <a16:rowId xmlns:a16="http://schemas.microsoft.com/office/drawing/2014/main" val="987788881"/>
                  </a:ext>
                </a:extLst>
              </a:tr>
              <a:tr h="579304">
                <a:tc>
                  <a:txBody>
                    <a:bodyPr/>
                    <a:lstStyle/>
                    <a:p>
                      <a:pPr algn="ctr" rtl="0" fontAlgn="ctr">
                        <a:buNone/>
                      </a:pPr>
                      <a:r>
                        <a:rPr lang="en-US" sz="1800" b="1" i="0" u="none" strike="noStrike">
                          <a:solidFill>
                            <a:schemeClr val="tx1"/>
                          </a:solidFill>
                          <a:effectLst/>
                          <a:latin typeface="Calibri" panose="020F0502020204030204" pitchFamily="34" charset="0"/>
                        </a:rPr>
                        <a:t>Autism</a:t>
                      </a:r>
                    </a:p>
                  </a:txBody>
                  <a:tcPr marL="7620" marR="7620" marT="7620" marB="0" anchor="ctr">
                    <a:solidFill>
                      <a:schemeClr val="accent1">
                        <a:lumMod val="60000"/>
                        <a:lumOff val="40000"/>
                      </a:schemeClr>
                    </a:solidFill>
                  </a:tcPr>
                </a:tc>
                <a:extLst>
                  <a:ext uri="{0D108BD9-81ED-4DB2-BD59-A6C34878D82A}">
                    <a16:rowId xmlns:a16="http://schemas.microsoft.com/office/drawing/2014/main" val="591628775"/>
                  </a:ext>
                </a:extLst>
              </a:tr>
              <a:tr h="818370">
                <a:tc>
                  <a:txBody>
                    <a:bodyPr/>
                    <a:lstStyle/>
                    <a:p>
                      <a:pPr marL="0" marR="0" lvl="0" indent="0" algn="ctr" rtl="0" eaLnBrk="1" fontAlgn="ctr" latinLnBrk="0" hangingPunct="1">
                        <a:lnSpc>
                          <a:spcPct val="100000"/>
                        </a:lnSpc>
                        <a:spcBef>
                          <a:spcPts val="0"/>
                        </a:spcBef>
                        <a:spcAft>
                          <a:spcPts val="0"/>
                        </a:spcAft>
                        <a:buClrTx/>
                        <a:buSzTx/>
                        <a:buFontTx/>
                        <a:buNone/>
                      </a:pPr>
                      <a:endParaRPr lang="en-US" sz="1800" b="1" i="0" u="none" strike="noStrike" dirty="0">
                        <a:solidFill>
                          <a:schemeClr val="tx1"/>
                        </a:solidFill>
                        <a:effectLst/>
                        <a:latin typeface="Calibri"/>
                      </a:endParaRPr>
                    </a:p>
                    <a:p>
                      <a:pPr marL="0" marR="0" lvl="0" indent="0" algn="ctr" defTabSz="914400">
                        <a:lnSpc>
                          <a:spcPct val="100000"/>
                        </a:lnSpc>
                        <a:spcBef>
                          <a:spcPts val="0"/>
                        </a:spcBef>
                        <a:spcAft>
                          <a:spcPts val="0"/>
                        </a:spcAft>
                        <a:buClrTx/>
                        <a:buSzTx/>
                        <a:buFontTx/>
                        <a:buNone/>
                        <a:tabLst/>
                        <a:defRPr/>
                      </a:pPr>
                      <a:r>
                        <a:rPr lang="en-US" sz="1800" b="1" i="0" u="none" strike="noStrike" dirty="0">
                          <a:solidFill>
                            <a:schemeClr val="tx1"/>
                          </a:solidFill>
                          <a:effectLst/>
                          <a:latin typeface="Calibri"/>
                        </a:rPr>
                        <a:t>Back Issues</a:t>
                      </a:r>
                    </a:p>
                    <a:p>
                      <a:pPr algn="ctr" rtl="0" fontAlgn="ctr">
                        <a:buNone/>
                      </a:pPr>
                      <a:endParaRPr lang="en-US" sz="1800" b="1" i="0" u="none" strike="noStrike" dirty="0">
                        <a:solidFill>
                          <a:schemeClr val="tx1"/>
                        </a:solidFill>
                        <a:effectLst/>
                        <a:latin typeface="Calibri" panose="020F0502020204030204" pitchFamily="34" charset="0"/>
                      </a:endParaRPr>
                    </a:p>
                  </a:txBody>
                  <a:tcPr marL="7620" marR="7620" marT="7620" marB="0" anchor="ctr">
                    <a:solidFill>
                      <a:schemeClr val="accent1">
                        <a:lumMod val="60000"/>
                        <a:lumOff val="40000"/>
                      </a:schemeClr>
                    </a:solidFill>
                  </a:tcPr>
                </a:tc>
                <a:extLst>
                  <a:ext uri="{0D108BD9-81ED-4DB2-BD59-A6C34878D82A}">
                    <a16:rowId xmlns:a16="http://schemas.microsoft.com/office/drawing/2014/main" val="1560767622"/>
                  </a:ext>
                </a:extLst>
              </a:tr>
              <a:tr h="579304">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US" sz="1800" b="1" i="0" u="none" strike="noStrike" dirty="0">
                          <a:solidFill>
                            <a:schemeClr val="tx1"/>
                          </a:solidFill>
                          <a:effectLst/>
                          <a:latin typeface="Calibri" panose="020F0502020204030204" pitchFamily="34" charset="0"/>
                        </a:rPr>
                        <a:t>Bronchial Asthma &amp; Breathing Issues</a:t>
                      </a:r>
                    </a:p>
                  </a:txBody>
                  <a:tcPr marL="7620" marR="7620" marT="7620" marB="0" anchor="ctr">
                    <a:solidFill>
                      <a:schemeClr val="accent1">
                        <a:lumMod val="60000"/>
                        <a:lumOff val="40000"/>
                      </a:schemeClr>
                    </a:solidFill>
                  </a:tcPr>
                </a:tc>
                <a:extLst>
                  <a:ext uri="{0D108BD9-81ED-4DB2-BD59-A6C34878D82A}">
                    <a16:rowId xmlns:a16="http://schemas.microsoft.com/office/drawing/2014/main" val="1437509078"/>
                  </a:ext>
                </a:extLst>
              </a:tr>
              <a:tr h="579304">
                <a:tc>
                  <a:txBody>
                    <a:bodyPr/>
                    <a:lstStyle/>
                    <a:p>
                      <a:pPr algn="ctr" rtl="0" fontAlgn="ctr">
                        <a:buNone/>
                      </a:pPr>
                      <a:r>
                        <a:rPr lang="en-US" sz="1800" b="1" i="0" u="none" strike="noStrike">
                          <a:solidFill>
                            <a:srgbClr val="000000"/>
                          </a:solidFill>
                          <a:effectLst/>
                          <a:latin typeface="Calibri" panose="020F0502020204030204" pitchFamily="34" charset="0"/>
                        </a:rPr>
                        <a:t>Diabetes</a:t>
                      </a:r>
                    </a:p>
                  </a:txBody>
                  <a:tcPr marL="7620" marR="7620" marT="7620" marB="0" anchor="ctr">
                    <a:solidFill>
                      <a:schemeClr val="accent1">
                        <a:lumMod val="60000"/>
                        <a:lumOff val="40000"/>
                      </a:schemeClr>
                    </a:solidFill>
                  </a:tcPr>
                </a:tc>
                <a:extLst>
                  <a:ext uri="{0D108BD9-81ED-4DB2-BD59-A6C34878D82A}">
                    <a16:rowId xmlns:a16="http://schemas.microsoft.com/office/drawing/2014/main" val="96914717"/>
                  </a:ext>
                </a:extLst>
              </a:tr>
              <a:tr h="579304">
                <a:tc>
                  <a:txBody>
                    <a:bodyPr/>
                    <a:lstStyle/>
                    <a:p>
                      <a:pPr algn="ctr" rtl="0" fontAlgn="ctr">
                        <a:buNone/>
                      </a:pPr>
                      <a:r>
                        <a:rPr lang="en-US" sz="1800" b="1" i="0" u="none" strike="noStrike">
                          <a:solidFill>
                            <a:srgbClr val="000000"/>
                          </a:solidFill>
                          <a:effectLst/>
                          <a:latin typeface="Calibri" panose="020F0502020204030204" pitchFamily="34" charset="0"/>
                        </a:rPr>
                        <a:t>Hearing Aids</a:t>
                      </a:r>
                    </a:p>
                  </a:txBody>
                  <a:tcPr marL="7620" marR="7620" marT="7620" marB="0" anchor="ctr">
                    <a:solidFill>
                      <a:schemeClr val="accent1">
                        <a:lumMod val="60000"/>
                        <a:lumOff val="40000"/>
                      </a:schemeClr>
                    </a:solidFill>
                  </a:tcPr>
                </a:tc>
                <a:extLst>
                  <a:ext uri="{0D108BD9-81ED-4DB2-BD59-A6C34878D82A}">
                    <a16:rowId xmlns:a16="http://schemas.microsoft.com/office/drawing/2014/main" val="720723462"/>
                  </a:ext>
                </a:extLst>
              </a:tr>
              <a:tr h="579304">
                <a:tc>
                  <a:txBody>
                    <a:bodyPr/>
                    <a:lstStyle/>
                    <a:p>
                      <a:pPr algn="ctr" rtl="0" fontAlgn="ctr">
                        <a:buNone/>
                      </a:pPr>
                      <a:r>
                        <a:rPr lang="en-US" sz="1800" b="1" i="0" u="none" strike="noStrike" dirty="0">
                          <a:solidFill>
                            <a:srgbClr val="000000"/>
                          </a:solidFill>
                          <a:effectLst/>
                          <a:latin typeface="Calibri" panose="020F0502020204030204" pitchFamily="34" charset="0"/>
                        </a:rPr>
                        <a:t>Social Anxiety</a:t>
                      </a:r>
                    </a:p>
                  </a:txBody>
                  <a:tcPr marL="7620" marR="7620" marT="7620" marB="0" anchor="ctr">
                    <a:solidFill>
                      <a:schemeClr val="accent1">
                        <a:lumMod val="60000"/>
                        <a:lumOff val="40000"/>
                      </a:schemeClr>
                    </a:solidFill>
                  </a:tcPr>
                </a:tc>
                <a:extLst>
                  <a:ext uri="{0D108BD9-81ED-4DB2-BD59-A6C34878D82A}">
                    <a16:rowId xmlns:a16="http://schemas.microsoft.com/office/drawing/2014/main" val="933140493"/>
                  </a:ext>
                </a:extLst>
              </a:tr>
            </a:tbl>
          </a:graphicData>
        </a:graphic>
      </p:graphicFrame>
    </p:spTree>
    <p:extLst>
      <p:ext uri="{BB962C8B-B14F-4D97-AF65-F5344CB8AC3E}">
        <p14:creationId xmlns:p14="http://schemas.microsoft.com/office/powerpoint/2010/main" val="18127715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41700880-A734-C4A3-35D8-049B74E2EC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F62D3D-A9CA-4DB2-A9E2-F8E479AE4E7F}"/>
              </a:ext>
            </a:extLst>
          </p:cNvPr>
          <p:cNvSpPr>
            <a:spLocks noGrp="1"/>
          </p:cNvSpPr>
          <p:nvPr>
            <p:ph type="title"/>
          </p:nvPr>
        </p:nvSpPr>
        <p:spPr>
          <a:xfrm>
            <a:off x="838200" y="203796"/>
            <a:ext cx="10515600" cy="1325563"/>
          </a:xfrm>
        </p:spPr>
        <p:txBody>
          <a:bodyPr>
            <a:normAutofit/>
          </a:bodyPr>
          <a:lstStyle/>
          <a:p>
            <a:pPr algn="ctr"/>
            <a:r>
              <a:rPr lang="en-US" sz="6000" b="1" dirty="0">
                <a:effectLst>
                  <a:outerShdw blurRad="38100" dist="38100" dir="2700000" algn="tl">
                    <a:srgbClr val="000000">
                      <a:alpha val="43137"/>
                    </a:srgbClr>
                  </a:outerShdw>
                </a:effectLst>
                <a:latin typeface="+mn-lt"/>
              </a:rPr>
              <a:t>Demographics Summary</a:t>
            </a:r>
          </a:p>
        </p:txBody>
      </p:sp>
      <p:sp>
        <p:nvSpPr>
          <p:cNvPr id="4" name="Slide Number Placeholder 3">
            <a:extLst>
              <a:ext uri="{FF2B5EF4-FFF2-40B4-BE49-F238E27FC236}">
                <a16:creationId xmlns:a16="http://schemas.microsoft.com/office/drawing/2014/main" id="{6742869D-D19F-2AD5-EE2E-EB07C52CA9A3}"/>
              </a:ext>
            </a:extLst>
          </p:cNvPr>
          <p:cNvSpPr>
            <a:spLocks noGrp="1"/>
          </p:cNvSpPr>
          <p:nvPr>
            <p:ph type="sldNum" sz="quarter" idx="12"/>
          </p:nvPr>
        </p:nvSpPr>
        <p:spPr/>
        <p:txBody>
          <a:bodyPr/>
          <a:lstStyle/>
          <a:p>
            <a:fld id="{E72C115F-68A1-48F5-92D9-EF9035772A2E}" type="slidenum">
              <a:rPr lang="en-US" smtClean="0"/>
              <a:t>12</a:t>
            </a:fld>
            <a:endParaRPr lang="en-US"/>
          </a:p>
        </p:txBody>
      </p:sp>
      <p:sp>
        <p:nvSpPr>
          <p:cNvPr id="9" name="Rectangle 8">
            <a:extLst>
              <a:ext uri="{FF2B5EF4-FFF2-40B4-BE49-F238E27FC236}">
                <a16:creationId xmlns:a16="http://schemas.microsoft.com/office/drawing/2014/main" id="{B4F3B119-5B1C-2DBA-06A5-4D80072A1DBD}"/>
              </a:ext>
            </a:extLst>
          </p:cNvPr>
          <p:cNvSpPr/>
          <p:nvPr/>
        </p:nvSpPr>
        <p:spPr>
          <a:xfrm>
            <a:off x="1152383" y="1985613"/>
            <a:ext cx="1510803" cy="1176511"/>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I am</a:t>
            </a:r>
            <a:r>
              <a:rPr lang="en-US" b="1" dirty="0">
                <a:effectLst>
                  <a:outerShdw blurRad="38100" dist="38100" dir="2700000" algn="tl">
                    <a:srgbClr val="000000">
                      <a:alpha val="43137"/>
                    </a:srgbClr>
                  </a:outerShdw>
                </a:effectLst>
              </a:rPr>
              <a:t>:</a:t>
            </a:r>
          </a:p>
        </p:txBody>
      </p:sp>
      <p:sp>
        <p:nvSpPr>
          <p:cNvPr id="10" name="Rectangle 9">
            <a:extLst>
              <a:ext uri="{FF2B5EF4-FFF2-40B4-BE49-F238E27FC236}">
                <a16:creationId xmlns:a16="http://schemas.microsoft.com/office/drawing/2014/main" id="{932DC57B-28FB-CA06-F9AE-88188813D51C}"/>
              </a:ext>
            </a:extLst>
          </p:cNvPr>
          <p:cNvSpPr/>
          <p:nvPr/>
        </p:nvSpPr>
        <p:spPr>
          <a:xfrm>
            <a:off x="1152381" y="3150498"/>
            <a:ext cx="1510807" cy="105555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Field Office Serviced in</a:t>
            </a:r>
            <a:r>
              <a:rPr lang="en-US" dirty="0"/>
              <a:t>:</a:t>
            </a:r>
          </a:p>
        </p:txBody>
      </p:sp>
      <p:sp>
        <p:nvSpPr>
          <p:cNvPr id="11" name="Rectangle 10">
            <a:extLst>
              <a:ext uri="{FF2B5EF4-FFF2-40B4-BE49-F238E27FC236}">
                <a16:creationId xmlns:a16="http://schemas.microsoft.com/office/drawing/2014/main" id="{AC4406C6-062C-C68E-DCC1-04E191E8E29F}"/>
              </a:ext>
            </a:extLst>
          </p:cNvPr>
          <p:cNvSpPr/>
          <p:nvPr/>
        </p:nvSpPr>
        <p:spPr>
          <a:xfrm>
            <a:off x="1152382" y="4160684"/>
            <a:ext cx="1510808" cy="1451446"/>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Age</a:t>
            </a:r>
            <a:r>
              <a:rPr lang="en-US" dirty="0"/>
              <a:t>:</a:t>
            </a:r>
          </a:p>
        </p:txBody>
      </p:sp>
      <p:sp>
        <p:nvSpPr>
          <p:cNvPr id="14" name="Rectangle 13">
            <a:extLst>
              <a:ext uri="{FF2B5EF4-FFF2-40B4-BE49-F238E27FC236}">
                <a16:creationId xmlns:a16="http://schemas.microsoft.com/office/drawing/2014/main" id="{8EA3105D-FCAC-12C5-63A8-B071564D3F4D}"/>
              </a:ext>
            </a:extLst>
          </p:cNvPr>
          <p:cNvSpPr/>
          <p:nvPr/>
        </p:nvSpPr>
        <p:spPr>
          <a:xfrm>
            <a:off x="2663186" y="1985613"/>
            <a:ext cx="8291689" cy="11487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76% of respondents who completed the survey were individuals who had received DVRS services.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67% of respondents who completed the survey were individuals who had received DVRS services. </a:t>
            </a:r>
            <a:endParaRPr lang="en-US" sz="1400" dirty="0"/>
          </a:p>
        </p:txBody>
      </p:sp>
      <p:sp>
        <p:nvSpPr>
          <p:cNvPr id="15" name="Rectangle 14">
            <a:extLst>
              <a:ext uri="{FF2B5EF4-FFF2-40B4-BE49-F238E27FC236}">
                <a16:creationId xmlns:a16="http://schemas.microsoft.com/office/drawing/2014/main" id="{9A8512CA-3791-D7FC-203E-3ED12617C343}"/>
              </a:ext>
            </a:extLst>
          </p:cNvPr>
          <p:cNvSpPr/>
          <p:nvPr/>
        </p:nvSpPr>
        <p:spPr>
          <a:xfrm>
            <a:off x="2663188" y="3134344"/>
            <a:ext cx="8291685" cy="104959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12% of respondents each reported they received services in Essex and Camden Counties.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13% of respondents reported they received services in Middlesex County. </a:t>
            </a:r>
            <a:endParaRPr lang="en-US" sz="1400" dirty="0"/>
          </a:p>
        </p:txBody>
      </p:sp>
      <p:sp>
        <p:nvSpPr>
          <p:cNvPr id="17" name="Rectangle 16">
            <a:extLst>
              <a:ext uri="{FF2B5EF4-FFF2-40B4-BE49-F238E27FC236}">
                <a16:creationId xmlns:a16="http://schemas.microsoft.com/office/drawing/2014/main" id="{B9B2324E-2148-5609-3EAD-DE7F317DDD64}"/>
              </a:ext>
            </a:extLst>
          </p:cNvPr>
          <p:cNvSpPr/>
          <p:nvPr/>
        </p:nvSpPr>
        <p:spPr>
          <a:xfrm>
            <a:off x="2663190" y="4172310"/>
            <a:ext cx="8291683" cy="1439819"/>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46% of respondents who completed the survey identified being between 25-44.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35% of respondents who completed the survey identified being between 25-44.</a:t>
            </a:r>
            <a:endParaRPr lang="en-US" sz="1400" dirty="0"/>
          </a:p>
        </p:txBody>
      </p:sp>
      <p:sp>
        <p:nvSpPr>
          <p:cNvPr id="3" name="TextBox 2">
            <a:extLst>
              <a:ext uri="{FF2B5EF4-FFF2-40B4-BE49-F238E27FC236}">
                <a16:creationId xmlns:a16="http://schemas.microsoft.com/office/drawing/2014/main" id="{8CC6B52E-EC44-B134-88C0-F872C6A1B0BB}"/>
              </a:ext>
            </a:extLst>
          </p:cNvPr>
          <p:cNvSpPr txBox="1"/>
          <p:nvPr/>
        </p:nvSpPr>
        <p:spPr>
          <a:xfrm>
            <a:off x="180277" y="5886406"/>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Tree>
    <p:extLst>
      <p:ext uri="{BB962C8B-B14F-4D97-AF65-F5344CB8AC3E}">
        <p14:creationId xmlns:p14="http://schemas.microsoft.com/office/powerpoint/2010/main" val="41716993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4AFAE0D8-3AE0-45BA-25CA-EDBE92AC8B17}"/>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98C23AE7-3189-8A06-6269-98F33857E4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EBD205A-1E3C-83B6-63B3-4EA1C6DFB4CA}"/>
              </a:ext>
            </a:extLst>
          </p:cNvPr>
          <p:cNvSpPr txBox="1">
            <a:spLocks/>
          </p:cNvSpPr>
          <p:nvPr/>
        </p:nvSpPr>
        <p:spPr>
          <a:xfrm>
            <a:off x="276952" y="363885"/>
            <a:ext cx="11638095"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Demographics</a:t>
            </a:r>
            <a:r>
              <a:rPr lang="en-US" sz="5400" b="1">
                <a:effectLst>
                  <a:outerShdw blurRad="38100" dist="38100" dir="2700000" algn="tl">
                    <a:srgbClr val="000000">
                      <a:alpha val="43137"/>
                    </a:srgbClr>
                  </a:outerShdw>
                </a:effectLst>
                <a:latin typeface="+mn-lt"/>
              </a:rPr>
              <a:t> Summary</a:t>
            </a:r>
            <a:endParaRPr lang="en-US" sz="6000" b="1">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942A7498-87DD-0875-31DB-05A57948DB5E}"/>
              </a:ext>
            </a:extLst>
          </p:cNvPr>
          <p:cNvSpPr/>
          <p:nvPr/>
        </p:nvSpPr>
        <p:spPr>
          <a:xfrm>
            <a:off x="1058890" y="2037196"/>
            <a:ext cx="1406016" cy="1272684"/>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Gender:</a:t>
            </a:r>
          </a:p>
        </p:txBody>
      </p:sp>
      <p:sp>
        <p:nvSpPr>
          <p:cNvPr id="5" name="Rectangle 4">
            <a:extLst>
              <a:ext uri="{FF2B5EF4-FFF2-40B4-BE49-F238E27FC236}">
                <a16:creationId xmlns:a16="http://schemas.microsoft.com/office/drawing/2014/main" id="{3327D2C4-F5F2-F705-BC1C-2E5B4C828204}"/>
              </a:ext>
            </a:extLst>
          </p:cNvPr>
          <p:cNvSpPr/>
          <p:nvPr/>
        </p:nvSpPr>
        <p:spPr>
          <a:xfrm>
            <a:off x="2464907" y="2043459"/>
            <a:ext cx="8829364" cy="1254531"/>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b="1" dirty="0">
                <a:effectLst>
                  <a:outerShdw blurRad="38100" dist="38100" dir="2700000" algn="tl">
                    <a:srgbClr val="000000">
                      <a:alpha val="43137"/>
                    </a:srgbClr>
                  </a:outerShdw>
                </a:effectLst>
              </a:rPr>
              <a:t>Closed </a:t>
            </a:r>
            <a:r>
              <a:rPr lang="en-US" sz="1600" b="1" u="sng" dirty="0">
                <a:effectLst>
                  <a:outerShdw blurRad="38100" dist="38100" dir="2700000" algn="tl">
                    <a:srgbClr val="000000">
                      <a:alpha val="43137"/>
                    </a:srgbClr>
                  </a:outerShdw>
                </a:effectLst>
              </a:rPr>
              <a:t>with</a:t>
            </a:r>
            <a:r>
              <a:rPr lang="en-US" sz="1600" b="1" dirty="0">
                <a:effectLst>
                  <a:outerShdw blurRad="38100" dist="38100" dir="2700000" algn="tl">
                    <a:srgbClr val="000000">
                      <a:alpha val="43137"/>
                    </a:srgbClr>
                  </a:outerShdw>
                </a:effectLst>
              </a:rPr>
              <a:t> Employment: 59% of respondents who completed the survey identified as being male. </a:t>
            </a:r>
          </a:p>
          <a:p>
            <a:pPr algn="ctr"/>
            <a:endParaRPr lang="en-US" sz="1400" b="1" dirty="0">
              <a:effectLst>
                <a:outerShdw blurRad="38100" dist="38100" dir="2700000" algn="tl">
                  <a:srgbClr val="000000">
                    <a:alpha val="43137"/>
                  </a:srgbClr>
                </a:outerShdw>
              </a:effectLst>
            </a:endParaRPr>
          </a:p>
          <a:p>
            <a:pPr algn="ctr"/>
            <a:r>
              <a:rPr lang="en-US" sz="1600" b="1" dirty="0">
                <a:effectLst>
                  <a:outerShdw blurRad="38100" dist="38100" dir="2700000" algn="tl">
                    <a:srgbClr val="000000">
                      <a:alpha val="43137"/>
                    </a:srgbClr>
                  </a:outerShdw>
                </a:effectLst>
              </a:rPr>
              <a:t>Closed </a:t>
            </a:r>
            <a:r>
              <a:rPr lang="en-US" sz="1600" b="1" u="sng" dirty="0">
                <a:effectLst>
                  <a:outerShdw blurRad="38100" dist="38100" dir="2700000" algn="tl">
                    <a:srgbClr val="000000">
                      <a:alpha val="43137"/>
                    </a:srgbClr>
                  </a:outerShdw>
                </a:effectLst>
              </a:rPr>
              <a:t>without</a:t>
            </a:r>
            <a:r>
              <a:rPr lang="en-US" sz="1600" b="1" dirty="0">
                <a:effectLst>
                  <a:outerShdw blurRad="38100" dist="38100" dir="2700000" algn="tl">
                    <a:srgbClr val="000000">
                      <a:alpha val="43137"/>
                    </a:srgbClr>
                  </a:outerShdw>
                </a:effectLst>
              </a:rPr>
              <a:t> </a:t>
            </a:r>
            <a:r>
              <a:rPr lang="en-US" sz="1400" b="1" dirty="0">
                <a:effectLst>
                  <a:outerShdw blurRad="38100" dist="38100" dir="2700000" algn="tl">
                    <a:srgbClr val="000000">
                      <a:alpha val="43137"/>
                    </a:srgbClr>
                  </a:outerShdw>
                </a:effectLst>
              </a:rPr>
              <a:t>Employment</a:t>
            </a:r>
            <a:r>
              <a:rPr lang="en-US" sz="1600" b="1" dirty="0">
                <a:effectLst>
                  <a:outerShdw blurRad="38100" dist="38100" dir="2700000" algn="tl">
                    <a:srgbClr val="000000">
                      <a:alpha val="43137"/>
                    </a:srgbClr>
                  </a:outerShdw>
                </a:effectLst>
              </a:rPr>
              <a:t>: 55% of respondents who completed the survey identified as being male.</a:t>
            </a:r>
          </a:p>
          <a:p>
            <a:pPr algn="ctr"/>
            <a:endParaRPr lang="en-US" dirty="0"/>
          </a:p>
        </p:txBody>
      </p:sp>
      <p:sp>
        <p:nvSpPr>
          <p:cNvPr id="6" name="Rectangle 5">
            <a:extLst>
              <a:ext uri="{FF2B5EF4-FFF2-40B4-BE49-F238E27FC236}">
                <a16:creationId xmlns:a16="http://schemas.microsoft.com/office/drawing/2014/main" id="{3FB4A9CB-5CD2-E38D-4B37-D18A348C0276}"/>
              </a:ext>
            </a:extLst>
          </p:cNvPr>
          <p:cNvSpPr/>
          <p:nvPr/>
        </p:nvSpPr>
        <p:spPr>
          <a:xfrm>
            <a:off x="1058891" y="3307670"/>
            <a:ext cx="1406016" cy="106717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Race:</a:t>
            </a:r>
          </a:p>
        </p:txBody>
      </p:sp>
      <p:sp>
        <p:nvSpPr>
          <p:cNvPr id="7" name="Rectangle 6">
            <a:extLst>
              <a:ext uri="{FF2B5EF4-FFF2-40B4-BE49-F238E27FC236}">
                <a16:creationId xmlns:a16="http://schemas.microsoft.com/office/drawing/2014/main" id="{CF045D83-2498-9226-2473-82F04B49D0DD}"/>
              </a:ext>
            </a:extLst>
          </p:cNvPr>
          <p:cNvSpPr/>
          <p:nvPr/>
        </p:nvSpPr>
        <p:spPr>
          <a:xfrm>
            <a:off x="2464907" y="3301123"/>
            <a:ext cx="8829364" cy="114740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&amp; 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44% of respondents from each survey identified as being white. </a:t>
            </a:r>
            <a:endParaRPr lang="en-US" sz="1400" dirty="0"/>
          </a:p>
        </p:txBody>
      </p:sp>
      <p:sp>
        <p:nvSpPr>
          <p:cNvPr id="8" name="Rectangle 7">
            <a:extLst>
              <a:ext uri="{FF2B5EF4-FFF2-40B4-BE49-F238E27FC236}">
                <a16:creationId xmlns:a16="http://schemas.microsoft.com/office/drawing/2014/main" id="{1A8A5FA8-13EC-2998-6782-9CACF15511E3}"/>
              </a:ext>
            </a:extLst>
          </p:cNvPr>
          <p:cNvSpPr/>
          <p:nvPr/>
        </p:nvSpPr>
        <p:spPr>
          <a:xfrm>
            <a:off x="1058890" y="4368577"/>
            <a:ext cx="1406017" cy="1095053"/>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Disability:</a:t>
            </a:r>
          </a:p>
        </p:txBody>
      </p:sp>
      <p:sp>
        <p:nvSpPr>
          <p:cNvPr id="10" name="Rectangle 9">
            <a:extLst>
              <a:ext uri="{FF2B5EF4-FFF2-40B4-BE49-F238E27FC236}">
                <a16:creationId xmlns:a16="http://schemas.microsoft.com/office/drawing/2014/main" id="{DFA5E209-DC51-0E8D-E7F1-BE79019D4C58}"/>
              </a:ext>
            </a:extLst>
          </p:cNvPr>
          <p:cNvSpPr/>
          <p:nvPr/>
        </p:nvSpPr>
        <p:spPr>
          <a:xfrm>
            <a:off x="2464907" y="4368577"/>
            <a:ext cx="8829364" cy="11013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29% of respondents reported having multiple disabilities.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34% of respondents reported having multiple disabilities</a:t>
            </a:r>
            <a:r>
              <a:rPr lang="en-US" sz="1600" b="1" dirty="0">
                <a:effectLst>
                  <a:outerShdw blurRad="38100" dist="38100" dir="2700000" algn="tl">
                    <a:srgbClr val="000000">
                      <a:alpha val="43137"/>
                    </a:srgbClr>
                  </a:outerShdw>
                </a:effectLst>
              </a:rPr>
              <a:t>. </a:t>
            </a:r>
            <a:endParaRPr lang="en-US" sz="1600" dirty="0"/>
          </a:p>
        </p:txBody>
      </p:sp>
      <p:sp>
        <p:nvSpPr>
          <p:cNvPr id="2" name="TextBox 1">
            <a:extLst>
              <a:ext uri="{FF2B5EF4-FFF2-40B4-BE49-F238E27FC236}">
                <a16:creationId xmlns:a16="http://schemas.microsoft.com/office/drawing/2014/main" id="{E90F5CE6-8219-223D-365A-A5E282CA27D4}"/>
              </a:ext>
            </a:extLst>
          </p:cNvPr>
          <p:cNvSpPr txBox="1"/>
          <p:nvPr/>
        </p:nvSpPr>
        <p:spPr>
          <a:xfrm>
            <a:off x="180277" y="5886406"/>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Tree>
    <p:extLst>
      <p:ext uri="{BB962C8B-B14F-4D97-AF65-F5344CB8AC3E}">
        <p14:creationId xmlns:p14="http://schemas.microsoft.com/office/powerpoint/2010/main" val="100020489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D43B03B-A49A-944C-07D0-43DA638F867F}"/>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169C58A-F547-4FC1-51DA-0ED194CAF9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B296969A-773F-6F5D-DB43-83A2E6CE431F}"/>
              </a:ext>
            </a:extLst>
          </p:cNvPr>
          <p:cNvSpPr txBox="1">
            <a:spLocks/>
          </p:cNvSpPr>
          <p:nvPr/>
        </p:nvSpPr>
        <p:spPr>
          <a:xfrm>
            <a:off x="7435934" y="3807283"/>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n-lt"/>
              </a:rPr>
              <a:t>First Meeting with Staff Person at DVRS</a:t>
            </a:r>
            <a:endParaRPr lang="en-US" sz="1000" dirty="0">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n-lt"/>
              </a:rPr>
              <a:t>The Amount of Time it Took to get DVRS Services</a:t>
            </a:r>
            <a:endParaRPr lang="en-US" sz="1000" dirty="0">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n-lt"/>
              </a:rPr>
              <a:t>Participating in the Planning of My Services</a:t>
            </a: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n-lt"/>
              </a:rPr>
              <a:t>The DVRS Counselor Followed My Planned Services</a:t>
            </a:r>
            <a:endParaRPr lang="en-US" sz="1000" dirty="0">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dirty="0">
                <a:effectLst>
                  <a:outerShdw blurRad="38100" dist="38100" dir="2700000" algn="tl">
                    <a:srgbClr val="000000">
                      <a:alpha val="43137"/>
                    </a:srgbClr>
                  </a:outerShdw>
                </a:effectLst>
                <a:latin typeface="+mn-lt"/>
              </a:rPr>
              <a:t>Overall Level of Satisfaction with My DVRS Services</a:t>
            </a:r>
            <a:br>
              <a:rPr lang="en-US" b="1" dirty="0">
                <a:effectLst>
                  <a:outerShdw blurRad="38100" dist="38100" dir="2700000" algn="tl">
                    <a:srgbClr val="000000">
                      <a:alpha val="43137"/>
                    </a:srgbClr>
                  </a:outerShdw>
                </a:effectLst>
                <a:latin typeface="+mn-lt"/>
              </a:rPr>
            </a:br>
            <a:endParaRPr lang="en-US" b="1" dirty="0">
              <a:effectLst>
                <a:outerShdw blurRad="38100" dist="38100" dir="2700000" algn="tl">
                  <a:srgbClr val="000000">
                    <a:alpha val="43137"/>
                  </a:srgbClr>
                </a:outerShdw>
              </a:effectLst>
              <a:latin typeface="+mn-lt"/>
            </a:endParaRPr>
          </a:p>
        </p:txBody>
      </p:sp>
      <p:sp>
        <p:nvSpPr>
          <p:cNvPr id="5" name="TextBox 4">
            <a:extLst>
              <a:ext uri="{FF2B5EF4-FFF2-40B4-BE49-F238E27FC236}">
                <a16:creationId xmlns:a16="http://schemas.microsoft.com/office/drawing/2014/main" id="{28CDDD69-25DA-B59E-18F1-AFEDB84F4C67}"/>
              </a:ext>
            </a:extLst>
          </p:cNvPr>
          <p:cNvSpPr txBox="1"/>
          <p:nvPr/>
        </p:nvSpPr>
        <p:spPr>
          <a:xfrm>
            <a:off x="180277" y="5886406"/>
            <a:ext cx="7260278" cy="923330"/>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This is based on an average for the following statements asked on a scale of </a:t>
            </a:r>
            <a:endParaRPr lang="en-US" dirty="0"/>
          </a:p>
          <a:p>
            <a:r>
              <a:rPr lang="en-US" i="1" dirty="0">
                <a:effectLst>
                  <a:outerShdw blurRad="38100" dist="38100" dir="2700000" algn="tl">
                    <a:srgbClr val="000000">
                      <a:alpha val="43137"/>
                    </a:srgbClr>
                  </a:outerShdw>
                </a:effectLst>
              </a:rPr>
              <a:t>1 (Very Dissatisfied) to 5 (Very Satisfied) </a:t>
            </a:r>
          </a:p>
          <a:p>
            <a:r>
              <a:rPr lang="en-US" i="1" dirty="0">
                <a:effectLst>
                  <a:outerShdw blurRad="38100" dist="38100" dir="2700000" algn="tl">
                    <a:srgbClr val="000000">
                      <a:alpha val="43137"/>
                    </a:srgbClr>
                  </a:outerShdw>
                </a:effectLst>
                <a:ea typeface="Calibri" panose="020F0502020204030204"/>
                <a:cs typeface="Calibri" panose="020F0502020204030204"/>
              </a:rPr>
              <a:t>This is the average response for all statements combined. </a:t>
            </a:r>
          </a:p>
        </p:txBody>
      </p:sp>
      <p:sp>
        <p:nvSpPr>
          <p:cNvPr id="6" name="Title 1">
            <a:extLst>
              <a:ext uri="{FF2B5EF4-FFF2-40B4-BE49-F238E27FC236}">
                <a16:creationId xmlns:a16="http://schemas.microsoft.com/office/drawing/2014/main" id="{B31DA74B-C012-03A2-3E0A-8DF9774460F6}"/>
              </a:ext>
            </a:extLst>
          </p:cNvPr>
          <p:cNvSpPr txBox="1">
            <a:spLocks/>
          </p:cNvSpPr>
          <p:nvPr/>
        </p:nvSpPr>
        <p:spPr>
          <a:xfrm>
            <a:off x="110054" y="380558"/>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a:latin typeface="+mn-lt"/>
            </a:endParaRPr>
          </a:p>
          <a:p>
            <a:pPr algn="ctr"/>
            <a:r>
              <a:rPr lang="en-US" sz="5400" b="1">
                <a:effectLst>
                  <a:outerShdw blurRad="38100" dist="38100" dir="2700000" algn="tl">
                    <a:srgbClr val="000000">
                      <a:alpha val="43137"/>
                    </a:srgbClr>
                  </a:outerShdw>
                </a:effectLst>
                <a:latin typeface="+mn-lt"/>
              </a:rPr>
              <a:t>Average Satisfaction with DVRS Services</a:t>
            </a:r>
            <a:br>
              <a:rPr lang="en-US" sz="6600" b="1">
                <a:latin typeface="+mn-lt"/>
              </a:rPr>
            </a:br>
            <a:endParaRPr lang="en-US" sz="6600" b="1">
              <a:latin typeface="+mn-lt"/>
            </a:endParaRPr>
          </a:p>
        </p:txBody>
      </p:sp>
      <p:graphicFrame>
        <p:nvGraphicFramePr>
          <p:cNvPr id="2" name="Chart 1">
            <a:extLst>
              <a:ext uri="{FF2B5EF4-FFF2-40B4-BE49-F238E27FC236}">
                <a16:creationId xmlns:a16="http://schemas.microsoft.com/office/drawing/2014/main" id="{F327182C-E6D1-575B-5EBE-75B126EE3B6F}"/>
              </a:ext>
            </a:extLst>
          </p:cNvPr>
          <p:cNvGraphicFramePr>
            <a:graphicFrameLocks/>
          </p:cNvGraphicFramePr>
          <p:nvPr>
            <p:extLst>
              <p:ext uri="{D42A27DB-BD31-4B8C-83A1-F6EECF244321}">
                <p14:modId xmlns:p14="http://schemas.microsoft.com/office/powerpoint/2010/main" val="1719641675"/>
              </p:ext>
            </p:extLst>
          </p:nvPr>
        </p:nvGraphicFramePr>
        <p:xfrm>
          <a:off x="275302" y="1649690"/>
          <a:ext cx="6964484" cy="3940405"/>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80336646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322A13D-3410-3B29-E743-0C4BC8B01654}"/>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2AF0FD74-9D79-656C-800B-0FF458AD83C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230BCB78-C574-7FC7-77AD-33A7C1CCC69C}"/>
              </a:ext>
            </a:extLst>
          </p:cNvPr>
          <p:cNvSpPr txBox="1">
            <a:spLocks/>
          </p:cNvSpPr>
          <p:nvPr/>
        </p:nvSpPr>
        <p:spPr>
          <a:xfrm>
            <a:off x="7470053" y="4114358"/>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66BA535A-3589-F523-F9B9-884E3725715C}"/>
              </a:ext>
            </a:extLst>
          </p:cNvPr>
          <p:cNvSpPr txBox="1">
            <a:spLocks/>
          </p:cNvSpPr>
          <p:nvPr/>
        </p:nvSpPr>
        <p:spPr>
          <a:xfrm>
            <a:off x="178293" y="5245"/>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mn-lt"/>
            </a:endParaRPr>
          </a:p>
          <a:p>
            <a:pPr algn="ctr"/>
            <a:r>
              <a:rPr lang="en-US" b="1" dirty="0">
                <a:effectLst>
                  <a:outerShdw blurRad="38100" dist="38100" dir="2700000" algn="tl">
                    <a:srgbClr val="000000">
                      <a:alpha val="43137"/>
                    </a:srgbClr>
                  </a:outerShdw>
                </a:effectLst>
                <a:latin typeface="+mn-lt"/>
              </a:rPr>
              <a:t>Which Services from DVRS Helped You Find A Job? </a:t>
            </a:r>
            <a:br>
              <a:rPr lang="en-US" sz="6600" b="1" dirty="0">
                <a:latin typeface="+mn-lt"/>
              </a:rPr>
            </a:br>
            <a:endParaRPr lang="en-US" sz="6600" b="1" dirty="0">
              <a:latin typeface="+mn-lt"/>
            </a:endParaRPr>
          </a:p>
        </p:txBody>
      </p:sp>
      <p:graphicFrame>
        <p:nvGraphicFramePr>
          <p:cNvPr id="7" name="Table 6">
            <a:extLst>
              <a:ext uri="{FF2B5EF4-FFF2-40B4-BE49-F238E27FC236}">
                <a16:creationId xmlns:a16="http://schemas.microsoft.com/office/drawing/2014/main" id="{1077552D-84DB-BE54-AEB6-28CE2C895C44}"/>
              </a:ext>
            </a:extLst>
          </p:cNvPr>
          <p:cNvGraphicFramePr>
            <a:graphicFrameLocks noGrp="1"/>
          </p:cNvGraphicFramePr>
          <p:nvPr>
            <p:extLst>
              <p:ext uri="{D42A27DB-BD31-4B8C-83A1-F6EECF244321}">
                <p14:modId xmlns:p14="http://schemas.microsoft.com/office/powerpoint/2010/main" val="1477858657"/>
              </p:ext>
            </p:extLst>
          </p:nvPr>
        </p:nvGraphicFramePr>
        <p:xfrm>
          <a:off x="112038" y="949116"/>
          <a:ext cx="7807145" cy="2291155"/>
        </p:xfrm>
        <a:graphic>
          <a:graphicData uri="http://schemas.openxmlformats.org/drawingml/2006/table">
            <a:tbl>
              <a:tblPr firstRow="1" bandRow="1">
                <a:tableStyleId>{B301B821-A1FF-4177-AEE7-76D212191A09}</a:tableStyleId>
              </a:tblPr>
              <a:tblGrid>
                <a:gridCol w="1437362">
                  <a:extLst>
                    <a:ext uri="{9D8B030D-6E8A-4147-A177-3AD203B41FA5}">
                      <a16:colId xmlns:a16="http://schemas.microsoft.com/office/drawing/2014/main" val="2250002297"/>
                    </a:ext>
                  </a:extLst>
                </a:gridCol>
                <a:gridCol w="1016000">
                  <a:extLst>
                    <a:ext uri="{9D8B030D-6E8A-4147-A177-3AD203B41FA5}">
                      <a16:colId xmlns:a16="http://schemas.microsoft.com/office/drawing/2014/main" val="3349299309"/>
                    </a:ext>
                  </a:extLst>
                </a:gridCol>
                <a:gridCol w="1274120">
                  <a:extLst>
                    <a:ext uri="{9D8B030D-6E8A-4147-A177-3AD203B41FA5}">
                      <a16:colId xmlns:a16="http://schemas.microsoft.com/office/drawing/2014/main" val="2048435665"/>
                    </a:ext>
                  </a:extLst>
                </a:gridCol>
                <a:gridCol w="1303866">
                  <a:extLst>
                    <a:ext uri="{9D8B030D-6E8A-4147-A177-3AD203B41FA5}">
                      <a16:colId xmlns:a16="http://schemas.microsoft.com/office/drawing/2014/main" val="1459931086"/>
                    </a:ext>
                  </a:extLst>
                </a:gridCol>
                <a:gridCol w="1244600">
                  <a:extLst>
                    <a:ext uri="{9D8B030D-6E8A-4147-A177-3AD203B41FA5}">
                      <a16:colId xmlns:a16="http://schemas.microsoft.com/office/drawing/2014/main" val="1080048070"/>
                    </a:ext>
                  </a:extLst>
                </a:gridCol>
                <a:gridCol w="1531197">
                  <a:extLst>
                    <a:ext uri="{9D8B030D-6E8A-4147-A177-3AD203B41FA5}">
                      <a16:colId xmlns:a16="http://schemas.microsoft.com/office/drawing/2014/main" val="67140533"/>
                    </a:ext>
                  </a:extLst>
                </a:gridCol>
              </a:tblGrid>
              <a:tr h="1359883">
                <a:tc>
                  <a:txBody>
                    <a:bodyPr/>
                    <a:lstStyle/>
                    <a:p>
                      <a:pPr algn="ctr"/>
                      <a:r>
                        <a:rPr lang="en-US" sz="1400" b="1" dirty="0">
                          <a:solidFill>
                            <a:schemeClr val="tx1"/>
                          </a:solidFill>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Job Finding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Resume Assistance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Job Placement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Interview Assistance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i="0" kern="1200" dirty="0">
                          <a:solidFill>
                            <a:schemeClr val="tx1"/>
                          </a:solidFill>
                          <a:effectLst/>
                          <a:latin typeface="+mn-lt"/>
                          <a:ea typeface="+mn-ea"/>
                          <a:cs typeface="+mn-cs"/>
                        </a:rPr>
                        <a:t>Accommodations To Help with School or Work</a:t>
                      </a: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308393477"/>
                  </a:ext>
                </a:extLst>
              </a:tr>
              <a:tr h="931272">
                <a:tc>
                  <a:txBody>
                    <a:bodyPr/>
                    <a:lstStyle/>
                    <a:p>
                      <a:pPr algn="ctr"/>
                      <a:r>
                        <a:rPr lang="en-US" sz="1400" b="1"/>
                        <a:t>Closed with 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35%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a:t>27%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25%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20%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4145225954"/>
                  </a:ext>
                </a:extLst>
              </a:tr>
            </a:tbl>
          </a:graphicData>
        </a:graphic>
      </p:graphicFrame>
      <p:sp>
        <p:nvSpPr>
          <p:cNvPr id="8" name="TextBox 7">
            <a:extLst>
              <a:ext uri="{FF2B5EF4-FFF2-40B4-BE49-F238E27FC236}">
                <a16:creationId xmlns:a16="http://schemas.microsoft.com/office/drawing/2014/main" id="{3179B1B2-F4A0-9E56-39E4-1C004D4F46A1}"/>
              </a:ext>
            </a:extLst>
          </p:cNvPr>
          <p:cNvSpPr txBox="1"/>
          <p:nvPr/>
        </p:nvSpPr>
        <p:spPr>
          <a:xfrm>
            <a:off x="112038" y="5647570"/>
            <a:ext cx="7260278" cy="1015663"/>
          </a:xfrm>
          <a:prstGeom prst="rect">
            <a:avLst/>
          </a:prstGeom>
          <a:noFill/>
        </p:spPr>
        <p:txBody>
          <a:bodyPr wrap="square" lIns="91440" tIns="45720" rIns="91440" bIns="45720" rtlCol="0" anchor="t">
            <a:spAutoFit/>
          </a:bodyPr>
          <a:lstStyle/>
          <a:p>
            <a:r>
              <a:rPr lang="en-US" sz="2000" i="1" dirty="0">
                <a:effectLst>
                  <a:outerShdw blurRad="38100" dist="38100" dir="2700000" algn="tl">
                    <a:srgbClr val="000000">
                      <a:alpha val="43137"/>
                    </a:srgbClr>
                  </a:outerShdw>
                </a:effectLst>
              </a:rPr>
              <a:t>*Based on highest percentage of chosen responses</a:t>
            </a:r>
          </a:p>
          <a:p>
            <a:endParaRPr lang="en-US" sz="2000" i="1" dirty="0">
              <a:effectLst>
                <a:outerShdw blurRad="38100" dist="38100" dir="2700000" algn="tl">
                  <a:srgbClr val="000000">
                    <a:alpha val="43137"/>
                  </a:srgbClr>
                </a:outerShdw>
              </a:effectLst>
            </a:endParaRPr>
          </a:p>
          <a:p>
            <a:r>
              <a:rPr lang="en-US" sz="2000" i="1" dirty="0">
                <a:effectLst>
                  <a:outerShdw blurRad="38100" dist="38100" dir="2700000" algn="tl">
                    <a:srgbClr val="000000">
                      <a:alpha val="43137"/>
                    </a:srgbClr>
                  </a:outerShdw>
                </a:effectLst>
              </a:rPr>
              <a:t>Circle indicates overlap in responses</a:t>
            </a:r>
          </a:p>
        </p:txBody>
      </p:sp>
      <p:sp>
        <p:nvSpPr>
          <p:cNvPr id="11" name="TextBox 10">
            <a:extLst>
              <a:ext uri="{FF2B5EF4-FFF2-40B4-BE49-F238E27FC236}">
                <a16:creationId xmlns:a16="http://schemas.microsoft.com/office/drawing/2014/main" id="{B08EFF05-EB35-26A1-8257-F423A68963ED}"/>
              </a:ext>
            </a:extLst>
          </p:cNvPr>
          <p:cNvSpPr txBox="1"/>
          <p:nvPr/>
        </p:nvSpPr>
        <p:spPr>
          <a:xfrm>
            <a:off x="8058051" y="1503854"/>
            <a:ext cx="3866615" cy="3416320"/>
          </a:xfrm>
          <a:prstGeom prst="rect">
            <a:avLst/>
          </a:prstGeom>
          <a:noFill/>
        </p:spPr>
        <p:txBody>
          <a:bodyPr wrap="square" lIns="91440" tIns="45720" rIns="91440" bIns="45720" rtlCol="0" anchor="t">
            <a:spAutoFit/>
          </a:bodyPr>
          <a:lstStyle/>
          <a:p>
            <a:pPr algn="ctr"/>
            <a:r>
              <a:rPr lang="en-US" sz="2400" dirty="0">
                <a:effectLst>
                  <a:outerShdw blurRad="38100" dist="38100" dir="2700000" algn="tl">
                    <a:srgbClr val="000000">
                      <a:alpha val="43137"/>
                    </a:srgbClr>
                  </a:outerShdw>
                </a:effectLst>
              </a:rPr>
              <a:t>As depicted in the charts to the left, respondents from each survey each indicated that </a:t>
            </a:r>
            <a:r>
              <a:rPr lang="en-US" sz="2400" b="1" i="1" dirty="0">
                <a:effectLst>
                  <a:outerShdw blurRad="38100" dist="38100" dir="2700000" algn="tl">
                    <a:srgbClr val="000000">
                      <a:alpha val="43137"/>
                    </a:srgbClr>
                  </a:outerShdw>
                </a:effectLst>
              </a:rPr>
              <a:t>Job Finding Services</a:t>
            </a:r>
            <a:r>
              <a:rPr lang="en-US" sz="2400" dirty="0">
                <a:effectLst>
                  <a:outerShdw blurRad="38100" dist="38100" dir="2700000" algn="tl">
                    <a:srgbClr val="000000">
                      <a:alpha val="43137"/>
                    </a:srgbClr>
                  </a:outerShdw>
                </a:effectLst>
              </a:rPr>
              <a:t>, </a:t>
            </a:r>
            <a:r>
              <a:rPr lang="en-US" sz="2400" b="1" i="1" dirty="0">
                <a:effectLst>
                  <a:outerShdw blurRad="38100" dist="38100" dir="2700000" algn="tl">
                    <a:srgbClr val="000000">
                      <a:alpha val="43137"/>
                    </a:srgbClr>
                  </a:outerShdw>
                </a:effectLst>
              </a:rPr>
              <a:t>Resume Assistance,</a:t>
            </a:r>
            <a:r>
              <a:rPr lang="en-US" sz="2400" dirty="0">
                <a:effectLst>
                  <a:outerShdw blurRad="38100" dist="38100" dir="2700000" algn="tl">
                    <a:srgbClr val="000000">
                      <a:alpha val="43137"/>
                    </a:srgbClr>
                  </a:outerShdw>
                </a:effectLst>
              </a:rPr>
              <a:t> </a:t>
            </a:r>
            <a:r>
              <a:rPr lang="en-US" sz="2400" b="1" i="1" dirty="0">
                <a:effectLst>
                  <a:outerShdw blurRad="38100" dist="38100" dir="2700000" algn="tl">
                    <a:srgbClr val="000000">
                      <a:alpha val="43137"/>
                    </a:srgbClr>
                  </a:outerShdw>
                </a:effectLst>
              </a:rPr>
              <a:t>Job Placement Services</a:t>
            </a:r>
            <a:r>
              <a:rPr lang="en-US" sz="2400" dirty="0">
                <a:effectLst>
                  <a:outerShdw blurRad="38100" dist="38100" dir="2700000" algn="tl">
                    <a:srgbClr val="000000">
                      <a:alpha val="43137"/>
                    </a:srgbClr>
                  </a:outerShdw>
                </a:effectLst>
              </a:rPr>
              <a:t>, and </a:t>
            </a:r>
            <a:r>
              <a:rPr lang="en-US" sz="2400" b="1" i="1" dirty="0">
                <a:effectLst>
                  <a:outerShdw blurRad="38100" dist="38100" dir="2700000" algn="tl">
                    <a:srgbClr val="000000">
                      <a:alpha val="43137"/>
                    </a:srgbClr>
                  </a:outerShdw>
                </a:effectLst>
              </a:rPr>
              <a:t>Interview Assistance </a:t>
            </a:r>
            <a:r>
              <a:rPr lang="en-US" sz="2400" dirty="0">
                <a:effectLst>
                  <a:outerShdw blurRad="38100" dist="38100" dir="2700000" algn="tl">
                    <a:srgbClr val="000000">
                      <a:alpha val="43137"/>
                    </a:srgbClr>
                  </a:outerShdw>
                </a:effectLst>
              </a:rPr>
              <a:t>were DVRS services that helped them find a job</a:t>
            </a:r>
            <a:endParaRPr lang="en-US" dirty="0">
              <a:ea typeface="Calibri" panose="020F0502020204030204"/>
              <a:cs typeface="Calibri" panose="020F0502020204030204"/>
            </a:endParaRPr>
          </a:p>
        </p:txBody>
      </p:sp>
      <p:sp>
        <p:nvSpPr>
          <p:cNvPr id="5" name="Oval 4">
            <a:extLst>
              <a:ext uri="{FF2B5EF4-FFF2-40B4-BE49-F238E27FC236}">
                <a16:creationId xmlns:a16="http://schemas.microsoft.com/office/drawing/2014/main" id="{13A0A4BD-63A8-574B-1F96-558CD59CBE8D}"/>
              </a:ext>
            </a:extLst>
          </p:cNvPr>
          <p:cNvSpPr/>
          <p:nvPr/>
        </p:nvSpPr>
        <p:spPr>
          <a:xfrm>
            <a:off x="1507685" y="1005984"/>
            <a:ext cx="1113865" cy="2206030"/>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4" name="Oval 13">
            <a:extLst>
              <a:ext uri="{FF2B5EF4-FFF2-40B4-BE49-F238E27FC236}">
                <a16:creationId xmlns:a16="http://schemas.microsoft.com/office/drawing/2014/main" id="{C52AB4E6-0CAE-145E-7ADE-F6F32989A2BD}"/>
              </a:ext>
            </a:extLst>
          </p:cNvPr>
          <p:cNvSpPr/>
          <p:nvPr/>
        </p:nvSpPr>
        <p:spPr>
          <a:xfrm>
            <a:off x="2621551" y="891966"/>
            <a:ext cx="1193009" cy="2345305"/>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5" name="Oval 14">
            <a:extLst>
              <a:ext uri="{FF2B5EF4-FFF2-40B4-BE49-F238E27FC236}">
                <a16:creationId xmlns:a16="http://schemas.microsoft.com/office/drawing/2014/main" id="{E722814F-33C7-898A-E7B3-D61C94D3ACEA}"/>
              </a:ext>
            </a:extLst>
          </p:cNvPr>
          <p:cNvSpPr/>
          <p:nvPr/>
        </p:nvSpPr>
        <p:spPr>
          <a:xfrm>
            <a:off x="3814560" y="946115"/>
            <a:ext cx="1395647" cy="2231287"/>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6" name="Oval 15">
            <a:extLst>
              <a:ext uri="{FF2B5EF4-FFF2-40B4-BE49-F238E27FC236}">
                <a16:creationId xmlns:a16="http://schemas.microsoft.com/office/drawing/2014/main" id="{8D367418-6770-3F58-9C62-62790638A3F8}"/>
              </a:ext>
            </a:extLst>
          </p:cNvPr>
          <p:cNvSpPr/>
          <p:nvPr/>
        </p:nvSpPr>
        <p:spPr>
          <a:xfrm>
            <a:off x="5210208" y="949116"/>
            <a:ext cx="1193008" cy="2262898"/>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graphicFrame>
        <p:nvGraphicFramePr>
          <p:cNvPr id="17" name="Table 16">
            <a:extLst>
              <a:ext uri="{FF2B5EF4-FFF2-40B4-BE49-F238E27FC236}">
                <a16:creationId xmlns:a16="http://schemas.microsoft.com/office/drawing/2014/main" id="{ED05BE7D-61F4-8FEC-5B57-51C1C52F4EC2}"/>
              </a:ext>
            </a:extLst>
          </p:cNvPr>
          <p:cNvGraphicFramePr>
            <a:graphicFrameLocks noGrp="1"/>
          </p:cNvGraphicFramePr>
          <p:nvPr>
            <p:extLst>
              <p:ext uri="{D42A27DB-BD31-4B8C-83A1-F6EECF244321}">
                <p14:modId xmlns:p14="http://schemas.microsoft.com/office/powerpoint/2010/main" val="1466676711"/>
              </p:ext>
            </p:extLst>
          </p:nvPr>
        </p:nvGraphicFramePr>
        <p:xfrm>
          <a:off x="112038" y="3488812"/>
          <a:ext cx="7807145" cy="1889760"/>
        </p:xfrm>
        <a:graphic>
          <a:graphicData uri="http://schemas.openxmlformats.org/drawingml/2006/table">
            <a:tbl>
              <a:tblPr firstRow="1" bandRow="1">
                <a:tableStyleId>{B301B821-A1FF-4177-AEE7-76D212191A09}</a:tableStyleId>
              </a:tblPr>
              <a:tblGrid>
                <a:gridCol w="1452747">
                  <a:extLst>
                    <a:ext uri="{9D8B030D-6E8A-4147-A177-3AD203B41FA5}">
                      <a16:colId xmlns:a16="http://schemas.microsoft.com/office/drawing/2014/main" val="2940342192"/>
                    </a:ext>
                  </a:extLst>
                </a:gridCol>
                <a:gridCol w="1033064">
                  <a:extLst>
                    <a:ext uri="{9D8B030D-6E8A-4147-A177-3AD203B41FA5}">
                      <a16:colId xmlns:a16="http://schemas.microsoft.com/office/drawing/2014/main" val="1221585117"/>
                    </a:ext>
                  </a:extLst>
                </a:gridCol>
                <a:gridCol w="1242906">
                  <a:extLst>
                    <a:ext uri="{9D8B030D-6E8A-4147-A177-3AD203B41FA5}">
                      <a16:colId xmlns:a16="http://schemas.microsoft.com/office/drawing/2014/main" val="658480718"/>
                    </a:ext>
                  </a:extLst>
                </a:gridCol>
                <a:gridCol w="1294165">
                  <a:extLst>
                    <a:ext uri="{9D8B030D-6E8A-4147-A177-3AD203B41FA5}">
                      <a16:colId xmlns:a16="http://schemas.microsoft.com/office/drawing/2014/main" val="3167400879"/>
                    </a:ext>
                  </a:extLst>
                </a:gridCol>
                <a:gridCol w="1240073">
                  <a:extLst>
                    <a:ext uri="{9D8B030D-6E8A-4147-A177-3AD203B41FA5}">
                      <a16:colId xmlns:a16="http://schemas.microsoft.com/office/drawing/2014/main" val="4109174594"/>
                    </a:ext>
                  </a:extLst>
                </a:gridCol>
                <a:gridCol w="1544190">
                  <a:extLst>
                    <a:ext uri="{9D8B030D-6E8A-4147-A177-3AD203B41FA5}">
                      <a16:colId xmlns:a16="http://schemas.microsoft.com/office/drawing/2014/main" val="3139694162"/>
                    </a:ext>
                  </a:extLst>
                </a:gridCol>
              </a:tblGrid>
              <a:tr h="1010044">
                <a:tc>
                  <a:txBody>
                    <a:bodyPr/>
                    <a:lstStyle/>
                    <a:p>
                      <a:pPr algn="ctr"/>
                      <a:r>
                        <a:rPr lang="en-US" sz="1400" b="1" dirty="0">
                          <a:solidFill>
                            <a:schemeClr val="tx1"/>
                          </a:solidFill>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Job Finding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Resume Assistance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Job Placement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Interview Assistance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i="0" kern="1200" dirty="0">
                          <a:solidFill>
                            <a:schemeClr val="tx1"/>
                          </a:solidFill>
                          <a:effectLst/>
                          <a:latin typeface="+mn-lt"/>
                          <a:ea typeface="+mn-ea"/>
                          <a:cs typeface="+mn-cs"/>
                        </a:rPr>
                        <a:t>Help with How Working Would Affect My SSI/SSDI</a:t>
                      </a: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502964203"/>
                  </a:ext>
                </a:extLst>
              </a:tr>
              <a:tr h="879716">
                <a:tc>
                  <a:txBody>
                    <a:bodyPr/>
                    <a:lstStyle/>
                    <a:p>
                      <a:pPr algn="ctr"/>
                      <a:r>
                        <a:rPr lang="en-US" sz="1400" b="1" dirty="0"/>
                        <a:t>Closed without 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13%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2968239915"/>
                  </a:ext>
                </a:extLst>
              </a:tr>
            </a:tbl>
          </a:graphicData>
        </a:graphic>
      </p:graphicFrame>
      <p:sp>
        <p:nvSpPr>
          <p:cNvPr id="19" name="Oval 18">
            <a:extLst>
              <a:ext uri="{FF2B5EF4-FFF2-40B4-BE49-F238E27FC236}">
                <a16:creationId xmlns:a16="http://schemas.microsoft.com/office/drawing/2014/main" id="{ACC814D2-C125-DB27-52DF-8B9A144042D7}"/>
              </a:ext>
            </a:extLst>
          </p:cNvPr>
          <p:cNvSpPr/>
          <p:nvPr/>
        </p:nvSpPr>
        <p:spPr>
          <a:xfrm>
            <a:off x="1507685" y="3429000"/>
            <a:ext cx="1146458" cy="1932171"/>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Oval 19">
            <a:extLst>
              <a:ext uri="{FF2B5EF4-FFF2-40B4-BE49-F238E27FC236}">
                <a16:creationId xmlns:a16="http://schemas.microsoft.com/office/drawing/2014/main" id="{F7E74176-679A-0A6F-CC02-ADF166E76A9C}"/>
              </a:ext>
            </a:extLst>
          </p:cNvPr>
          <p:cNvSpPr/>
          <p:nvPr/>
        </p:nvSpPr>
        <p:spPr>
          <a:xfrm>
            <a:off x="2654143" y="3446401"/>
            <a:ext cx="1160417" cy="1932171"/>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1" name="Oval 20">
            <a:extLst>
              <a:ext uri="{FF2B5EF4-FFF2-40B4-BE49-F238E27FC236}">
                <a16:creationId xmlns:a16="http://schemas.microsoft.com/office/drawing/2014/main" id="{BEE5874B-6F3F-1592-2C91-CA9C4EEE6C6F}"/>
              </a:ext>
            </a:extLst>
          </p:cNvPr>
          <p:cNvSpPr/>
          <p:nvPr/>
        </p:nvSpPr>
        <p:spPr>
          <a:xfrm>
            <a:off x="3880727" y="3446399"/>
            <a:ext cx="1193773" cy="1932173"/>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2" name="Oval 21">
            <a:extLst>
              <a:ext uri="{FF2B5EF4-FFF2-40B4-BE49-F238E27FC236}">
                <a16:creationId xmlns:a16="http://schemas.microsoft.com/office/drawing/2014/main" id="{742D1558-34C2-EF39-6E6E-E41A6DCBE35D}"/>
              </a:ext>
            </a:extLst>
          </p:cNvPr>
          <p:cNvSpPr/>
          <p:nvPr/>
        </p:nvSpPr>
        <p:spPr>
          <a:xfrm>
            <a:off x="5185596" y="3377439"/>
            <a:ext cx="1218384" cy="2001133"/>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Tree>
    <p:extLst>
      <p:ext uri="{BB962C8B-B14F-4D97-AF65-F5344CB8AC3E}">
        <p14:creationId xmlns:p14="http://schemas.microsoft.com/office/powerpoint/2010/main" val="395811759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741D4B1E-B2AD-E3BA-C55E-15A45E136C6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EA9D1C5-F08D-F241-3523-C8FD5485D12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32F82CEC-63CA-77AF-B000-0437F7FFBBF4}"/>
              </a:ext>
            </a:extLst>
          </p:cNvPr>
          <p:cNvSpPr txBox="1">
            <a:spLocks/>
          </p:cNvSpPr>
          <p:nvPr/>
        </p:nvSpPr>
        <p:spPr>
          <a:xfrm>
            <a:off x="7470053" y="4114358"/>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4CCFDB83-1C7A-18D2-8F04-65AE0B158E11}"/>
              </a:ext>
            </a:extLst>
          </p:cNvPr>
          <p:cNvSpPr txBox="1">
            <a:spLocks/>
          </p:cNvSpPr>
          <p:nvPr/>
        </p:nvSpPr>
        <p:spPr>
          <a:xfrm>
            <a:off x="110054" y="380558"/>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a:latin typeface="+mn-lt"/>
            </a:endParaRPr>
          </a:p>
          <a:p>
            <a:pPr algn="ctr"/>
            <a:r>
              <a:rPr lang="en-US" sz="5400" b="1">
                <a:effectLst>
                  <a:outerShdw blurRad="38100" dist="38100" dir="2700000" algn="tl">
                    <a:srgbClr val="000000">
                      <a:alpha val="43137"/>
                    </a:srgbClr>
                  </a:outerShdw>
                </a:effectLst>
                <a:latin typeface="+mn-lt"/>
              </a:rPr>
              <a:t>Did You Receive All The DVRS Services You Wanted/Needed?</a:t>
            </a:r>
            <a:br>
              <a:rPr lang="en-US" sz="6600" b="1">
                <a:latin typeface="+mn-lt"/>
              </a:rPr>
            </a:br>
            <a:endParaRPr lang="en-US" sz="6600" b="1">
              <a:latin typeface="+mn-lt"/>
            </a:endParaRPr>
          </a:p>
        </p:txBody>
      </p:sp>
      <p:graphicFrame>
        <p:nvGraphicFramePr>
          <p:cNvPr id="5" name="Chart 4">
            <a:extLst>
              <a:ext uri="{FF2B5EF4-FFF2-40B4-BE49-F238E27FC236}">
                <a16:creationId xmlns:a16="http://schemas.microsoft.com/office/drawing/2014/main" id="{657B6E6C-F0C4-9DB3-2C43-58ACE28215B5}"/>
              </a:ext>
            </a:extLst>
          </p:cNvPr>
          <p:cNvGraphicFramePr>
            <a:graphicFrameLocks/>
          </p:cNvGraphicFramePr>
          <p:nvPr>
            <p:extLst>
              <p:ext uri="{D42A27DB-BD31-4B8C-83A1-F6EECF244321}">
                <p14:modId xmlns:p14="http://schemas.microsoft.com/office/powerpoint/2010/main" val="509251378"/>
              </p:ext>
            </p:extLst>
          </p:nvPr>
        </p:nvGraphicFramePr>
        <p:xfrm>
          <a:off x="275302" y="2040468"/>
          <a:ext cx="5820698" cy="393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0007A0A2-6B9E-B5CC-B0D7-9E45C0F6DEF6}"/>
              </a:ext>
              <a:ext uri="{147F2762-F138-4A5C-976F-8EAC2B608ADB}">
                <a16:predDERef xmlns:a16="http://schemas.microsoft.com/office/drawing/2014/main" pred="{657B6E6C-F0C4-9DB3-2C43-58ACE28215B5}"/>
              </a:ext>
            </a:extLst>
          </p:cNvPr>
          <p:cNvGraphicFramePr>
            <a:graphicFrameLocks/>
          </p:cNvGraphicFramePr>
          <p:nvPr>
            <p:extLst>
              <p:ext uri="{D42A27DB-BD31-4B8C-83A1-F6EECF244321}">
                <p14:modId xmlns:p14="http://schemas.microsoft.com/office/powerpoint/2010/main" val="1510885746"/>
              </p:ext>
            </p:extLst>
          </p:nvPr>
        </p:nvGraphicFramePr>
        <p:xfrm>
          <a:off x="6096000" y="2040468"/>
          <a:ext cx="5524365" cy="3937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346179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BF63063E-FE33-A409-4BAB-8200341A7BA6}"/>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D4FAD87-FACD-9A52-8840-F622BA05C5F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148F72FB-DF45-2A2E-8159-14529C4D02CB}"/>
              </a:ext>
            </a:extLst>
          </p:cNvPr>
          <p:cNvSpPr txBox="1">
            <a:spLocks/>
          </p:cNvSpPr>
          <p:nvPr/>
        </p:nvSpPr>
        <p:spPr>
          <a:xfrm>
            <a:off x="7241453" y="3711653"/>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74FE014F-EE56-31CD-5CF9-86738E220BD1}"/>
              </a:ext>
            </a:extLst>
          </p:cNvPr>
          <p:cNvSpPr txBox="1">
            <a:spLocks/>
          </p:cNvSpPr>
          <p:nvPr/>
        </p:nvSpPr>
        <p:spPr>
          <a:xfrm>
            <a:off x="53188" y="141722"/>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4000" b="1">
              <a:latin typeface="+mn-lt"/>
            </a:endParaRPr>
          </a:p>
          <a:p>
            <a:pPr algn="ctr"/>
            <a:r>
              <a:rPr lang="en-US" sz="2400" b="1">
                <a:effectLst>
                  <a:outerShdw blurRad="38100" dist="38100" dir="2700000" algn="tl">
                    <a:srgbClr val="000000">
                      <a:alpha val="43137"/>
                    </a:srgbClr>
                  </a:outerShdw>
                </a:effectLst>
                <a:latin typeface="+mn-lt"/>
              </a:rPr>
              <a:t>You Responded That You Did Not Receive All The DVRS Services You Wanted Or Needed:</a:t>
            </a:r>
          </a:p>
          <a:p>
            <a:pPr algn="ctr"/>
            <a:endParaRPr lang="en-US" sz="2400" b="1">
              <a:effectLst>
                <a:outerShdw blurRad="38100" dist="38100" dir="2700000" algn="tl">
                  <a:srgbClr val="000000">
                    <a:alpha val="43137"/>
                  </a:srgbClr>
                </a:outerShdw>
              </a:effectLst>
              <a:latin typeface="+mn-lt"/>
            </a:endParaRPr>
          </a:p>
          <a:p>
            <a:pPr algn="ctr"/>
            <a:r>
              <a:rPr lang="en-US" sz="2400" b="1">
                <a:effectLst>
                  <a:outerShdw blurRad="38100" dist="38100" dir="2700000" algn="tl">
                    <a:srgbClr val="000000">
                      <a:alpha val="43137"/>
                    </a:srgbClr>
                  </a:outerShdw>
                </a:effectLst>
                <a:latin typeface="+mn-lt"/>
              </a:rPr>
              <a:t>What Services Did You Want Or Need That You Did Not Get?</a:t>
            </a:r>
            <a:br>
              <a:rPr lang="en-US" sz="6600" b="1">
                <a:latin typeface="+mn-lt"/>
              </a:rPr>
            </a:br>
            <a:endParaRPr lang="en-US" sz="6600" b="1">
              <a:latin typeface="+mn-lt"/>
            </a:endParaRPr>
          </a:p>
        </p:txBody>
      </p:sp>
      <p:graphicFrame>
        <p:nvGraphicFramePr>
          <p:cNvPr id="7" name="Table 6">
            <a:extLst>
              <a:ext uri="{FF2B5EF4-FFF2-40B4-BE49-F238E27FC236}">
                <a16:creationId xmlns:a16="http://schemas.microsoft.com/office/drawing/2014/main" id="{C9F420B9-6BDC-C133-E5C2-1DFC3FAC5F73}"/>
              </a:ext>
            </a:extLst>
          </p:cNvPr>
          <p:cNvGraphicFramePr>
            <a:graphicFrameLocks noGrp="1"/>
          </p:cNvGraphicFramePr>
          <p:nvPr>
            <p:extLst>
              <p:ext uri="{D42A27DB-BD31-4B8C-83A1-F6EECF244321}">
                <p14:modId xmlns:p14="http://schemas.microsoft.com/office/powerpoint/2010/main" val="2311585791"/>
              </p:ext>
            </p:extLst>
          </p:nvPr>
        </p:nvGraphicFramePr>
        <p:xfrm>
          <a:off x="53188" y="1275136"/>
          <a:ext cx="8113231" cy="2436517"/>
        </p:xfrm>
        <a:graphic>
          <a:graphicData uri="http://schemas.openxmlformats.org/drawingml/2006/table">
            <a:tbl>
              <a:tblPr firstRow="1" bandRow="1">
                <a:tableStyleId>{B301B821-A1FF-4177-AEE7-76D212191A09}</a:tableStyleId>
              </a:tblPr>
              <a:tblGrid>
                <a:gridCol w="1132564">
                  <a:extLst>
                    <a:ext uri="{9D8B030D-6E8A-4147-A177-3AD203B41FA5}">
                      <a16:colId xmlns:a16="http://schemas.microsoft.com/office/drawing/2014/main" val="2250002297"/>
                    </a:ext>
                  </a:extLst>
                </a:gridCol>
                <a:gridCol w="1052830">
                  <a:extLst>
                    <a:ext uri="{9D8B030D-6E8A-4147-A177-3AD203B41FA5}">
                      <a16:colId xmlns:a16="http://schemas.microsoft.com/office/drawing/2014/main" val="3349299309"/>
                    </a:ext>
                  </a:extLst>
                </a:gridCol>
                <a:gridCol w="786238">
                  <a:extLst>
                    <a:ext uri="{9D8B030D-6E8A-4147-A177-3AD203B41FA5}">
                      <a16:colId xmlns:a16="http://schemas.microsoft.com/office/drawing/2014/main" val="2048435665"/>
                    </a:ext>
                  </a:extLst>
                </a:gridCol>
                <a:gridCol w="1168292">
                  <a:extLst>
                    <a:ext uri="{9D8B030D-6E8A-4147-A177-3AD203B41FA5}">
                      <a16:colId xmlns:a16="http://schemas.microsoft.com/office/drawing/2014/main" val="1459931086"/>
                    </a:ext>
                  </a:extLst>
                </a:gridCol>
                <a:gridCol w="1223010">
                  <a:extLst>
                    <a:ext uri="{9D8B030D-6E8A-4147-A177-3AD203B41FA5}">
                      <a16:colId xmlns:a16="http://schemas.microsoft.com/office/drawing/2014/main" val="1080048070"/>
                    </a:ext>
                  </a:extLst>
                </a:gridCol>
                <a:gridCol w="1450763">
                  <a:extLst>
                    <a:ext uri="{9D8B030D-6E8A-4147-A177-3AD203B41FA5}">
                      <a16:colId xmlns:a16="http://schemas.microsoft.com/office/drawing/2014/main" val="67140533"/>
                    </a:ext>
                  </a:extLst>
                </a:gridCol>
                <a:gridCol w="1299534">
                  <a:extLst>
                    <a:ext uri="{9D8B030D-6E8A-4147-A177-3AD203B41FA5}">
                      <a16:colId xmlns:a16="http://schemas.microsoft.com/office/drawing/2014/main" val="2907548871"/>
                    </a:ext>
                  </a:extLst>
                </a:gridCol>
              </a:tblGrid>
              <a:tr h="1831542">
                <a:tc>
                  <a:txBody>
                    <a:bodyPr/>
                    <a:lstStyle/>
                    <a:p>
                      <a:pPr algn="ctr"/>
                      <a:r>
                        <a:rPr lang="en-US" sz="1400" b="1" dirty="0">
                          <a:solidFill>
                            <a:schemeClr val="tx1"/>
                          </a:solidFill>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Job Placement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Job Finding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Helping Pay for Trade School Or A Certification Course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Help Pay for College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i="0" kern="1200" dirty="0">
                          <a:solidFill>
                            <a:schemeClr val="tx1"/>
                          </a:solidFill>
                          <a:effectLst/>
                          <a:latin typeface="+mn-lt"/>
                          <a:ea typeface="+mn-ea"/>
                          <a:cs typeface="+mn-cs"/>
                        </a:rPr>
                        <a:t>Resume Assistance</a:t>
                      </a: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solidFill>
                            <a:schemeClr val="tx1"/>
                          </a:solidFill>
                        </a:rPr>
                        <a:t>Help with Getting Services from Other Agencies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1308393477"/>
                  </a:ext>
                </a:extLst>
              </a:tr>
              <a:tr h="604975">
                <a:tc>
                  <a:txBody>
                    <a:bodyPr/>
                    <a:lstStyle/>
                    <a:p>
                      <a:pPr algn="ctr"/>
                      <a:r>
                        <a:rPr lang="en-US" sz="1400" b="1"/>
                        <a:t>Closed with 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a:t>48%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tc>
                  <a:txBody>
                    <a:bodyPr/>
                    <a:lstStyle/>
                    <a:p>
                      <a:pPr algn="ctr"/>
                      <a:r>
                        <a:rPr lang="en-US" sz="1400" b="1" dirty="0"/>
                        <a:t>23%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60000"/>
                        <a:lumOff val="40000"/>
                      </a:schemeClr>
                    </a:solidFill>
                  </a:tcPr>
                </a:tc>
                <a:extLst>
                  <a:ext uri="{0D108BD9-81ED-4DB2-BD59-A6C34878D82A}">
                    <a16:rowId xmlns:a16="http://schemas.microsoft.com/office/drawing/2014/main" val="4145225954"/>
                  </a:ext>
                </a:extLst>
              </a:tr>
            </a:tbl>
          </a:graphicData>
        </a:graphic>
      </p:graphicFrame>
      <p:sp>
        <p:nvSpPr>
          <p:cNvPr id="8" name="TextBox 7">
            <a:extLst>
              <a:ext uri="{FF2B5EF4-FFF2-40B4-BE49-F238E27FC236}">
                <a16:creationId xmlns:a16="http://schemas.microsoft.com/office/drawing/2014/main" id="{C436A244-D592-387F-4E16-3B8CCB5BA113}"/>
              </a:ext>
            </a:extLst>
          </p:cNvPr>
          <p:cNvSpPr txBox="1"/>
          <p:nvPr/>
        </p:nvSpPr>
        <p:spPr>
          <a:xfrm>
            <a:off x="134782" y="6217813"/>
            <a:ext cx="7260278" cy="584775"/>
          </a:xfrm>
          <a:prstGeom prst="rect">
            <a:avLst/>
          </a:prstGeom>
          <a:noFill/>
        </p:spPr>
        <p:txBody>
          <a:bodyPr wrap="square" lIns="91440" tIns="45720" rIns="91440" bIns="45720" rtlCol="0" anchor="t">
            <a:spAutoFit/>
          </a:bodyPr>
          <a:lstStyle/>
          <a:p>
            <a:r>
              <a:rPr lang="en-US" sz="1600" i="1" dirty="0">
                <a:effectLst>
                  <a:outerShdw blurRad="38100" dist="38100" dir="2700000" algn="tl">
                    <a:srgbClr val="000000">
                      <a:alpha val="43137"/>
                    </a:srgbClr>
                  </a:outerShdw>
                </a:effectLst>
              </a:rPr>
              <a:t>*Based on highest percentage of chosen responses</a:t>
            </a:r>
          </a:p>
          <a:p>
            <a:r>
              <a:rPr lang="en-US" sz="1600" i="1" dirty="0">
                <a:effectLst>
                  <a:outerShdw blurRad="38100" dist="38100" dir="2700000" algn="tl">
                    <a:srgbClr val="000000">
                      <a:alpha val="43137"/>
                    </a:srgbClr>
                  </a:outerShdw>
                </a:effectLst>
              </a:rPr>
              <a:t>Circle indicates overlap in responses</a:t>
            </a:r>
          </a:p>
        </p:txBody>
      </p:sp>
      <p:sp>
        <p:nvSpPr>
          <p:cNvPr id="11" name="TextBox 10">
            <a:extLst>
              <a:ext uri="{FF2B5EF4-FFF2-40B4-BE49-F238E27FC236}">
                <a16:creationId xmlns:a16="http://schemas.microsoft.com/office/drawing/2014/main" id="{21DA6D07-23A2-FA8B-3990-C4295246F987}"/>
              </a:ext>
            </a:extLst>
          </p:cNvPr>
          <p:cNvSpPr txBox="1"/>
          <p:nvPr/>
        </p:nvSpPr>
        <p:spPr>
          <a:xfrm>
            <a:off x="8610518" y="1685825"/>
            <a:ext cx="3314149" cy="3477875"/>
          </a:xfrm>
          <a:prstGeom prst="rect">
            <a:avLst/>
          </a:prstGeom>
          <a:noFill/>
        </p:spPr>
        <p:txBody>
          <a:bodyPr wrap="square" lIns="91440" tIns="45720" rIns="91440" bIns="45720" rtlCol="0" anchor="t">
            <a:spAutoFit/>
          </a:bodyPr>
          <a:lstStyle/>
          <a:p>
            <a:r>
              <a:rPr lang="en-US" sz="2000">
                <a:effectLst>
                  <a:outerShdw blurRad="38100" dist="38100" dir="2700000" algn="tl">
                    <a:srgbClr val="000000">
                      <a:alpha val="43137"/>
                    </a:srgbClr>
                  </a:outerShdw>
                </a:effectLst>
              </a:rPr>
              <a:t>As depicted in the charts to the left, respondents from each survey each indicated that </a:t>
            </a:r>
            <a:r>
              <a:rPr lang="en-US" sz="2000" b="1" i="1">
                <a:effectLst>
                  <a:outerShdw blurRad="38100" dist="38100" dir="2700000" algn="tl">
                    <a:srgbClr val="000000">
                      <a:alpha val="43137"/>
                    </a:srgbClr>
                  </a:outerShdw>
                </a:effectLst>
              </a:rPr>
              <a:t>job finding services</a:t>
            </a:r>
            <a:r>
              <a:rPr lang="en-US" sz="2000">
                <a:effectLst>
                  <a:outerShdw blurRad="38100" dist="38100" dir="2700000" algn="tl">
                    <a:srgbClr val="000000">
                      <a:alpha val="43137"/>
                    </a:srgbClr>
                  </a:outerShdw>
                </a:effectLst>
              </a:rPr>
              <a:t>, </a:t>
            </a:r>
            <a:r>
              <a:rPr lang="en-US" sz="2000" b="1" i="1">
                <a:effectLst>
                  <a:outerShdw blurRad="38100" dist="38100" dir="2700000" algn="tl">
                    <a:srgbClr val="000000">
                      <a:alpha val="43137"/>
                    </a:srgbClr>
                  </a:outerShdw>
                </a:effectLst>
              </a:rPr>
              <a:t>job placement services, help with getting services from other agencies, and helping pay for trade school or a certification course </a:t>
            </a:r>
            <a:r>
              <a:rPr lang="en-US" sz="2000">
                <a:effectLst>
                  <a:outerShdw blurRad="38100" dist="38100" dir="2700000" algn="tl">
                    <a:srgbClr val="000000">
                      <a:alpha val="43137"/>
                    </a:srgbClr>
                  </a:outerShdw>
                </a:effectLst>
              </a:rPr>
              <a:t>were DVRS services they wanted or needed, but did not get. </a:t>
            </a:r>
          </a:p>
        </p:txBody>
      </p:sp>
      <p:sp>
        <p:nvSpPr>
          <p:cNvPr id="13" name="Oval 12">
            <a:extLst>
              <a:ext uri="{FF2B5EF4-FFF2-40B4-BE49-F238E27FC236}">
                <a16:creationId xmlns:a16="http://schemas.microsoft.com/office/drawing/2014/main" id="{5ACFBC44-9821-A1AA-A45D-1593DA80871B}"/>
              </a:ext>
            </a:extLst>
          </p:cNvPr>
          <p:cNvSpPr/>
          <p:nvPr/>
        </p:nvSpPr>
        <p:spPr>
          <a:xfrm>
            <a:off x="1182689" y="1232402"/>
            <a:ext cx="972305" cy="2482944"/>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4" name="Oval 13">
            <a:extLst>
              <a:ext uri="{FF2B5EF4-FFF2-40B4-BE49-F238E27FC236}">
                <a16:creationId xmlns:a16="http://schemas.microsoft.com/office/drawing/2014/main" id="{F342261B-CF17-9C36-C8E8-C7B38BDE959B}"/>
              </a:ext>
            </a:extLst>
          </p:cNvPr>
          <p:cNvSpPr/>
          <p:nvPr/>
        </p:nvSpPr>
        <p:spPr>
          <a:xfrm>
            <a:off x="2154994" y="1198141"/>
            <a:ext cx="908247" cy="2517205"/>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5" name="Oval 14">
            <a:extLst>
              <a:ext uri="{FF2B5EF4-FFF2-40B4-BE49-F238E27FC236}">
                <a16:creationId xmlns:a16="http://schemas.microsoft.com/office/drawing/2014/main" id="{81C57171-3BD9-7165-5965-FA1843603138}"/>
              </a:ext>
            </a:extLst>
          </p:cNvPr>
          <p:cNvSpPr/>
          <p:nvPr/>
        </p:nvSpPr>
        <p:spPr>
          <a:xfrm>
            <a:off x="2989761" y="1247864"/>
            <a:ext cx="1171516" cy="2463789"/>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6" name="Oval 15">
            <a:extLst>
              <a:ext uri="{FF2B5EF4-FFF2-40B4-BE49-F238E27FC236}">
                <a16:creationId xmlns:a16="http://schemas.microsoft.com/office/drawing/2014/main" id="{5C0256B5-3C65-4050-935E-08C674D314D8}"/>
              </a:ext>
            </a:extLst>
          </p:cNvPr>
          <p:cNvSpPr/>
          <p:nvPr/>
        </p:nvSpPr>
        <p:spPr>
          <a:xfrm>
            <a:off x="6867733" y="1198141"/>
            <a:ext cx="1298686" cy="2436517"/>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graphicFrame>
        <p:nvGraphicFramePr>
          <p:cNvPr id="17" name="Table 16">
            <a:extLst>
              <a:ext uri="{FF2B5EF4-FFF2-40B4-BE49-F238E27FC236}">
                <a16:creationId xmlns:a16="http://schemas.microsoft.com/office/drawing/2014/main" id="{A4155167-E067-1E20-7F2D-EBCC79D63461}"/>
              </a:ext>
            </a:extLst>
          </p:cNvPr>
          <p:cNvGraphicFramePr>
            <a:graphicFrameLocks noGrp="1"/>
          </p:cNvGraphicFramePr>
          <p:nvPr>
            <p:extLst>
              <p:ext uri="{D42A27DB-BD31-4B8C-83A1-F6EECF244321}">
                <p14:modId xmlns:p14="http://schemas.microsoft.com/office/powerpoint/2010/main" val="1899892611"/>
              </p:ext>
            </p:extLst>
          </p:nvPr>
        </p:nvGraphicFramePr>
        <p:xfrm>
          <a:off x="71601" y="3891790"/>
          <a:ext cx="8094818" cy="2103120"/>
        </p:xfrm>
        <a:graphic>
          <a:graphicData uri="http://schemas.openxmlformats.org/drawingml/2006/table">
            <a:tbl>
              <a:tblPr firstRow="1" bandRow="1">
                <a:tableStyleId>{B301B821-A1FF-4177-AEE7-76D212191A09}</a:tableStyleId>
              </a:tblPr>
              <a:tblGrid>
                <a:gridCol w="1144362">
                  <a:extLst>
                    <a:ext uri="{9D8B030D-6E8A-4147-A177-3AD203B41FA5}">
                      <a16:colId xmlns:a16="http://schemas.microsoft.com/office/drawing/2014/main" val="2940342192"/>
                    </a:ext>
                  </a:extLst>
                </a:gridCol>
                <a:gridCol w="850935">
                  <a:extLst>
                    <a:ext uri="{9D8B030D-6E8A-4147-A177-3AD203B41FA5}">
                      <a16:colId xmlns:a16="http://schemas.microsoft.com/office/drawing/2014/main" val="1221585117"/>
                    </a:ext>
                  </a:extLst>
                </a:gridCol>
                <a:gridCol w="985759">
                  <a:extLst>
                    <a:ext uri="{9D8B030D-6E8A-4147-A177-3AD203B41FA5}">
                      <a16:colId xmlns:a16="http://schemas.microsoft.com/office/drawing/2014/main" val="658480718"/>
                    </a:ext>
                  </a:extLst>
                </a:gridCol>
                <a:gridCol w="1147552">
                  <a:extLst>
                    <a:ext uri="{9D8B030D-6E8A-4147-A177-3AD203B41FA5}">
                      <a16:colId xmlns:a16="http://schemas.microsoft.com/office/drawing/2014/main" val="3167400879"/>
                    </a:ext>
                  </a:extLst>
                </a:gridCol>
                <a:gridCol w="1280160">
                  <a:extLst>
                    <a:ext uri="{9D8B030D-6E8A-4147-A177-3AD203B41FA5}">
                      <a16:colId xmlns:a16="http://schemas.microsoft.com/office/drawing/2014/main" val="4109174594"/>
                    </a:ext>
                  </a:extLst>
                </a:gridCol>
                <a:gridCol w="1474470">
                  <a:extLst>
                    <a:ext uri="{9D8B030D-6E8A-4147-A177-3AD203B41FA5}">
                      <a16:colId xmlns:a16="http://schemas.microsoft.com/office/drawing/2014/main" val="3139694162"/>
                    </a:ext>
                  </a:extLst>
                </a:gridCol>
                <a:gridCol w="1211580">
                  <a:extLst>
                    <a:ext uri="{9D8B030D-6E8A-4147-A177-3AD203B41FA5}">
                      <a16:colId xmlns:a16="http://schemas.microsoft.com/office/drawing/2014/main" val="2183150260"/>
                    </a:ext>
                  </a:extLst>
                </a:gridCol>
              </a:tblGrid>
              <a:tr h="1099135">
                <a:tc>
                  <a:txBody>
                    <a:bodyPr/>
                    <a:lstStyle/>
                    <a:p>
                      <a:pPr algn="ctr"/>
                      <a:r>
                        <a:rPr lang="en-US" sz="1400" b="1">
                          <a:solidFill>
                            <a:schemeClr val="tx1"/>
                          </a:solidFill>
                        </a:rPr>
                        <a:t>Survey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Job Finding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solidFill>
                            <a:schemeClr val="tx1"/>
                          </a:solidFill>
                        </a:rPr>
                        <a:t>Job Placement Services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Help with Getting Services from Other Agencies</a:t>
                      </a:r>
                    </a:p>
                    <a:p>
                      <a:pPr algn="ct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a:solidFill>
                            <a:schemeClr val="tx1"/>
                          </a:solidFill>
                        </a:rPr>
                        <a:t>Help with Transportation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i="0" kern="1200">
                          <a:solidFill>
                            <a:schemeClr val="tx1"/>
                          </a:solidFill>
                          <a:effectLst/>
                          <a:latin typeface="+mn-lt"/>
                          <a:ea typeface="+mn-ea"/>
                          <a:cs typeface="+mn-cs"/>
                        </a:rPr>
                        <a:t>Accommodations To Help with School or Work</a:t>
                      </a:r>
                      <a:endParaRPr lang="en-US" sz="1400" b="1">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b="1" dirty="0">
                          <a:solidFill>
                            <a:schemeClr val="tx1"/>
                          </a:solidFill>
                        </a:rPr>
                        <a:t>Helping Pay for Trade School Or A Certification Course</a:t>
                      </a:r>
                    </a:p>
                    <a:p>
                      <a:pPr algn="ctr"/>
                      <a:endParaRPr lang="en-US" sz="14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502964203"/>
                  </a:ext>
                </a:extLst>
              </a:tr>
              <a:tr h="575737">
                <a:tc>
                  <a:txBody>
                    <a:bodyPr/>
                    <a:lstStyle/>
                    <a:p>
                      <a:pPr algn="ctr"/>
                      <a:r>
                        <a:rPr lang="en-US" sz="1400" b="1"/>
                        <a:t>Closed without Employment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a:t>46%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45%</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37%</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a:t>33%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32%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tc>
                  <a:txBody>
                    <a:bodyPr/>
                    <a:lstStyle/>
                    <a:p>
                      <a:pPr algn="ctr"/>
                      <a:r>
                        <a:rPr lang="en-US" sz="1400" b="1" dirty="0"/>
                        <a:t>30%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9900"/>
                    </a:solidFill>
                  </a:tcPr>
                </a:tc>
                <a:extLst>
                  <a:ext uri="{0D108BD9-81ED-4DB2-BD59-A6C34878D82A}">
                    <a16:rowId xmlns:a16="http://schemas.microsoft.com/office/drawing/2014/main" val="2968239915"/>
                  </a:ext>
                </a:extLst>
              </a:tr>
            </a:tbl>
          </a:graphicData>
        </a:graphic>
      </p:graphicFrame>
      <p:sp>
        <p:nvSpPr>
          <p:cNvPr id="18" name="Oval 17">
            <a:extLst>
              <a:ext uri="{FF2B5EF4-FFF2-40B4-BE49-F238E27FC236}">
                <a16:creationId xmlns:a16="http://schemas.microsoft.com/office/drawing/2014/main" id="{4FF59EC3-FF84-44E3-8A17-76DC62FB5BF1}"/>
              </a:ext>
            </a:extLst>
          </p:cNvPr>
          <p:cNvSpPr/>
          <p:nvPr/>
        </p:nvSpPr>
        <p:spPr>
          <a:xfrm>
            <a:off x="1182689" y="3838373"/>
            <a:ext cx="886141" cy="2183809"/>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19" name="Oval 18">
            <a:extLst>
              <a:ext uri="{FF2B5EF4-FFF2-40B4-BE49-F238E27FC236}">
                <a16:creationId xmlns:a16="http://schemas.microsoft.com/office/drawing/2014/main" id="{6A302147-DD45-A70A-61D7-BB6C72FAAEC6}"/>
              </a:ext>
            </a:extLst>
          </p:cNvPr>
          <p:cNvSpPr/>
          <p:nvPr/>
        </p:nvSpPr>
        <p:spPr>
          <a:xfrm>
            <a:off x="2090936" y="3888097"/>
            <a:ext cx="972305" cy="2061252"/>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0" name="Oval 19">
            <a:extLst>
              <a:ext uri="{FF2B5EF4-FFF2-40B4-BE49-F238E27FC236}">
                <a16:creationId xmlns:a16="http://schemas.microsoft.com/office/drawing/2014/main" id="{D006028D-ED3B-470A-5FB7-F348F9A5DA61}"/>
              </a:ext>
            </a:extLst>
          </p:cNvPr>
          <p:cNvSpPr/>
          <p:nvPr/>
        </p:nvSpPr>
        <p:spPr>
          <a:xfrm>
            <a:off x="3085347" y="3818962"/>
            <a:ext cx="1098036" cy="2222629"/>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
        <p:nvSpPr>
          <p:cNvPr id="21" name="Oval 20">
            <a:extLst>
              <a:ext uri="{FF2B5EF4-FFF2-40B4-BE49-F238E27FC236}">
                <a16:creationId xmlns:a16="http://schemas.microsoft.com/office/drawing/2014/main" id="{0B7AC509-A487-422C-F6FD-3D899577D7C0}"/>
              </a:ext>
            </a:extLst>
          </p:cNvPr>
          <p:cNvSpPr/>
          <p:nvPr/>
        </p:nvSpPr>
        <p:spPr>
          <a:xfrm>
            <a:off x="7004884" y="3761378"/>
            <a:ext cx="1098036" cy="2222629"/>
          </a:xfrm>
          <a:prstGeom prst="ellipse">
            <a:avLst/>
          </a:prstGeom>
          <a:noFill/>
          <a:ln>
            <a:solidFill>
              <a:schemeClr val="tx2">
                <a:lumMod val="50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US" b="1" dirty="0"/>
          </a:p>
        </p:txBody>
      </p:sp>
    </p:spTree>
    <p:extLst>
      <p:ext uri="{BB962C8B-B14F-4D97-AF65-F5344CB8AC3E}">
        <p14:creationId xmlns:p14="http://schemas.microsoft.com/office/powerpoint/2010/main" val="19204032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67CDBB98-AEEA-C516-36B3-4EE6A1208E40}"/>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32DE514-DF5B-EEF0-6314-59BB43BDE73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07D0997D-AA7A-D757-7B62-A35FCB8CCF12}"/>
              </a:ext>
            </a:extLst>
          </p:cNvPr>
          <p:cNvSpPr txBox="1">
            <a:spLocks/>
          </p:cNvSpPr>
          <p:nvPr/>
        </p:nvSpPr>
        <p:spPr>
          <a:xfrm>
            <a:off x="7470053" y="4114358"/>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b="1">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BF62A002-8F6C-1461-AB5C-8B93490E056B}"/>
              </a:ext>
            </a:extLst>
          </p:cNvPr>
          <p:cNvSpPr txBox="1">
            <a:spLocks/>
          </p:cNvSpPr>
          <p:nvPr/>
        </p:nvSpPr>
        <p:spPr>
          <a:xfrm>
            <a:off x="110054" y="380558"/>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dirty="0">
              <a:latin typeface="+mn-lt"/>
            </a:endParaRPr>
          </a:p>
          <a:p>
            <a:pPr algn="ctr"/>
            <a:r>
              <a:rPr lang="en-US" b="1" dirty="0">
                <a:latin typeface="+mn-lt"/>
              </a:rPr>
              <a:t>I Knew Who To Contact If I Needed Help (Or Was Unhappy) with My DVRS services</a:t>
            </a:r>
            <a:br>
              <a:rPr lang="en-US" sz="6600" b="1" dirty="0">
                <a:latin typeface="+mn-lt"/>
              </a:rPr>
            </a:br>
            <a:endParaRPr lang="en-US" sz="6600" b="1" dirty="0">
              <a:latin typeface="+mn-lt"/>
            </a:endParaRPr>
          </a:p>
        </p:txBody>
      </p:sp>
      <p:graphicFrame>
        <p:nvGraphicFramePr>
          <p:cNvPr id="5" name="Chart 4">
            <a:extLst>
              <a:ext uri="{FF2B5EF4-FFF2-40B4-BE49-F238E27FC236}">
                <a16:creationId xmlns:a16="http://schemas.microsoft.com/office/drawing/2014/main" id="{B98C46D4-AB58-83B3-D420-351CE8EE39FF}"/>
              </a:ext>
            </a:extLst>
          </p:cNvPr>
          <p:cNvGraphicFramePr>
            <a:graphicFrameLocks/>
          </p:cNvGraphicFramePr>
          <p:nvPr>
            <p:extLst>
              <p:ext uri="{D42A27DB-BD31-4B8C-83A1-F6EECF244321}">
                <p14:modId xmlns:p14="http://schemas.microsoft.com/office/powerpoint/2010/main" val="737284774"/>
              </p:ext>
            </p:extLst>
          </p:nvPr>
        </p:nvGraphicFramePr>
        <p:xfrm>
          <a:off x="110054" y="2107373"/>
          <a:ext cx="5611736" cy="410203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FA7675CE-0260-2AB0-482C-CE9209DEDD0D}"/>
              </a:ext>
            </a:extLst>
          </p:cNvPr>
          <p:cNvGraphicFramePr>
            <a:graphicFrameLocks/>
          </p:cNvGraphicFramePr>
          <p:nvPr>
            <p:extLst>
              <p:ext uri="{D42A27DB-BD31-4B8C-83A1-F6EECF244321}">
                <p14:modId xmlns:p14="http://schemas.microsoft.com/office/powerpoint/2010/main" val="1743865259"/>
              </p:ext>
            </p:extLst>
          </p:nvPr>
        </p:nvGraphicFramePr>
        <p:xfrm>
          <a:off x="5721790" y="2107372"/>
          <a:ext cx="5632010" cy="4102037"/>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609605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18BCCD6E-8EED-81BC-EB16-AA63073DE673}"/>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EDC6F80E-A319-F001-7245-813533A1A33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DBCABCD3-9A62-489B-2FF8-83306E4EB0BF}"/>
              </a:ext>
            </a:extLst>
          </p:cNvPr>
          <p:cNvSpPr txBox="1">
            <a:spLocks/>
          </p:cNvSpPr>
          <p:nvPr/>
        </p:nvSpPr>
        <p:spPr>
          <a:xfrm>
            <a:off x="276952" y="342991"/>
            <a:ext cx="11638095"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DVRS Services</a:t>
            </a:r>
            <a:r>
              <a:rPr lang="en-US" sz="5400" b="1">
                <a:effectLst>
                  <a:outerShdw blurRad="38100" dist="38100" dir="2700000" algn="tl">
                    <a:srgbClr val="000000">
                      <a:alpha val="43137"/>
                    </a:srgbClr>
                  </a:outerShdw>
                </a:effectLst>
                <a:latin typeface="+mn-lt"/>
              </a:rPr>
              <a:t> Summary</a:t>
            </a:r>
            <a:endParaRPr lang="en-US" sz="6000" b="1">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DF1EB99B-2736-EA54-C500-6D0C1241D94E}"/>
              </a:ext>
            </a:extLst>
          </p:cNvPr>
          <p:cNvSpPr/>
          <p:nvPr/>
        </p:nvSpPr>
        <p:spPr>
          <a:xfrm>
            <a:off x="1144752" y="1833941"/>
            <a:ext cx="1698131" cy="123856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DVRS Satisfaction Average:</a:t>
            </a:r>
          </a:p>
        </p:txBody>
      </p:sp>
      <p:sp>
        <p:nvSpPr>
          <p:cNvPr id="5" name="Rectangle 4">
            <a:extLst>
              <a:ext uri="{FF2B5EF4-FFF2-40B4-BE49-F238E27FC236}">
                <a16:creationId xmlns:a16="http://schemas.microsoft.com/office/drawing/2014/main" id="{6203CCC0-4532-64F9-C192-D4D18270D853}"/>
              </a:ext>
            </a:extLst>
          </p:cNvPr>
          <p:cNvSpPr/>
          <p:nvPr/>
        </p:nvSpPr>
        <p:spPr>
          <a:xfrm>
            <a:off x="2768600" y="1833941"/>
            <a:ext cx="8585200" cy="12109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Respondents reported an average of 4.23 out of 5 with satisfaction pertaining to DVRS services. </a:t>
            </a: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Respondents reported an average of 3.42 out of 5 with satisfaction pertaining to DVRS services.</a:t>
            </a:r>
            <a:endParaRPr lang="en-US" sz="1400" dirty="0"/>
          </a:p>
        </p:txBody>
      </p:sp>
      <p:sp>
        <p:nvSpPr>
          <p:cNvPr id="6" name="Rectangle 5">
            <a:extLst>
              <a:ext uri="{FF2B5EF4-FFF2-40B4-BE49-F238E27FC236}">
                <a16:creationId xmlns:a16="http://schemas.microsoft.com/office/drawing/2014/main" id="{70C44304-90AE-3AA8-2CC5-F92D72909125}"/>
              </a:ext>
            </a:extLst>
          </p:cNvPr>
          <p:cNvSpPr/>
          <p:nvPr/>
        </p:nvSpPr>
        <p:spPr>
          <a:xfrm>
            <a:off x="1141166" y="3060468"/>
            <a:ext cx="1701717" cy="107854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Services from DVRS Help Find a Job:</a:t>
            </a:r>
          </a:p>
        </p:txBody>
      </p:sp>
      <p:sp>
        <p:nvSpPr>
          <p:cNvPr id="7" name="Rectangle 6">
            <a:extLst>
              <a:ext uri="{FF2B5EF4-FFF2-40B4-BE49-F238E27FC236}">
                <a16:creationId xmlns:a16="http://schemas.microsoft.com/office/drawing/2014/main" id="{5945EBA1-8D0D-B44A-0D8E-EA5CAB119BEE}"/>
              </a:ext>
            </a:extLst>
          </p:cNvPr>
          <p:cNvSpPr/>
          <p:nvPr/>
        </p:nvSpPr>
        <p:spPr>
          <a:xfrm>
            <a:off x="2768600" y="3052128"/>
            <a:ext cx="8585200" cy="1210984"/>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35% of respondents reported that job finding services helped them find a job.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24% of respondents reported that job finding services helped them find a job. </a:t>
            </a:r>
            <a:endParaRPr lang="en-US" sz="1400" dirty="0"/>
          </a:p>
          <a:p>
            <a:pPr algn="ctr"/>
            <a:endParaRPr lang="en-US" sz="1600" dirty="0"/>
          </a:p>
        </p:txBody>
      </p:sp>
      <p:sp>
        <p:nvSpPr>
          <p:cNvPr id="8" name="Rectangle 7">
            <a:extLst>
              <a:ext uri="{FF2B5EF4-FFF2-40B4-BE49-F238E27FC236}">
                <a16:creationId xmlns:a16="http://schemas.microsoft.com/office/drawing/2014/main" id="{64A9A107-AF4F-12F6-B342-9D5C2EFC6459}"/>
              </a:ext>
            </a:extLst>
          </p:cNvPr>
          <p:cNvSpPr/>
          <p:nvPr/>
        </p:nvSpPr>
        <p:spPr>
          <a:xfrm>
            <a:off x="1141165" y="4137532"/>
            <a:ext cx="1627433" cy="1284057"/>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Receive All the DVRS Services You Wanted/Needed:</a:t>
            </a:r>
          </a:p>
        </p:txBody>
      </p:sp>
      <p:sp>
        <p:nvSpPr>
          <p:cNvPr id="10" name="Rectangle 9">
            <a:extLst>
              <a:ext uri="{FF2B5EF4-FFF2-40B4-BE49-F238E27FC236}">
                <a16:creationId xmlns:a16="http://schemas.microsoft.com/office/drawing/2014/main" id="{251816F9-DD67-23C6-1290-34E06DB07149}"/>
              </a:ext>
            </a:extLst>
          </p:cNvPr>
          <p:cNvSpPr/>
          <p:nvPr/>
        </p:nvSpPr>
        <p:spPr>
          <a:xfrm>
            <a:off x="2768599" y="4179732"/>
            <a:ext cx="8585201" cy="124315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73% of respondents reported they received all the DVRS services they wanted or needed.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51% of respondents reported they did not receive all the DVRS services they wanted or needed.</a:t>
            </a:r>
            <a:endParaRPr lang="en-US" sz="1400" dirty="0"/>
          </a:p>
        </p:txBody>
      </p:sp>
      <p:sp>
        <p:nvSpPr>
          <p:cNvPr id="2" name="TextBox 1">
            <a:extLst>
              <a:ext uri="{FF2B5EF4-FFF2-40B4-BE49-F238E27FC236}">
                <a16:creationId xmlns:a16="http://schemas.microsoft.com/office/drawing/2014/main" id="{54C4C8DD-4101-83FC-808C-A6BA17E4EE15}"/>
              </a:ext>
            </a:extLst>
          </p:cNvPr>
          <p:cNvSpPr txBox="1"/>
          <p:nvPr/>
        </p:nvSpPr>
        <p:spPr>
          <a:xfrm>
            <a:off x="180277" y="5886406"/>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Tree>
    <p:extLst>
      <p:ext uri="{BB962C8B-B14F-4D97-AF65-F5344CB8AC3E}">
        <p14:creationId xmlns:p14="http://schemas.microsoft.com/office/powerpoint/2010/main" val="9297441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5B6DB84B-5C01-C0FF-3D09-572872E4F818}"/>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5132AAA-A06F-BED0-6ACF-1EE1EF4138D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FC3F2C42-6C65-E7AC-A8F8-1E82E5437C7B}"/>
              </a:ext>
            </a:extLst>
          </p:cNvPr>
          <p:cNvSpPr txBox="1">
            <a:spLocks/>
          </p:cNvSpPr>
          <p:nvPr/>
        </p:nvSpPr>
        <p:spPr>
          <a:xfrm>
            <a:off x="276952" y="320244"/>
            <a:ext cx="11638095"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DVRS Services</a:t>
            </a:r>
            <a:r>
              <a:rPr lang="en-US" sz="5400" b="1">
                <a:effectLst>
                  <a:outerShdw blurRad="38100" dist="38100" dir="2700000" algn="tl">
                    <a:srgbClr val="000000">
                      <a:alpha val="43137"/>
                    </a:srgbClr>
                  </a:outerShdw>
                </a:effectLst>
                <a:latin typeface="+mn-lt"/>
              </a:rPr>
              <a:t> Summary Continued </a:t>
            </a:r>
            <a:endParaRPr lang="en-US" sz="6000" b="1">
              <a:effectLst>
                <a:outerShdw blurRad="38100" dist="38100" dir="2700000" algn="tl">
                  <a:srgbClr val="000000">
                    <a:alpha val="43137"/>
                  </a:srgbClr>
                </a:outerShdw>
              </a:effectLst>
              <a:latin typeface="+mn-lt"/>
            </a:endParaRPr>
          </a:p>
        </p:txBody>
      </p:sp>
      <p:sp>
        <p:nvSpPr>
          <p:cNvPr id="2" name="Rectangle 1">
            <a:extLst>
              <a:ext uri="{FF2B5EF4-FFF2-40B4-BE49-F238E27FC236}">
                <a16:creationId xmlns:a16="http://schemas.microsoft.com/office/drawing/2014/main" id="{D0128E9E-F8C9-93A7-65EA-40CB2991D522}"/>
              </a:ext>
            </a:extLst>
          </p:cNvPr>
          <p:cNvSpPr/>
          <p:nvPr/>
        </p:nvSpPr>
        <p:spPr>
          <a:xfrm>
            <a:off x="992901" y="3410846"/>
            <a:ext cx="1406016" cy="179275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DVRS Services Did Not Get:</a:t>
            </a:r>
          </a:p>
        </p:txBody>
      </p:sp>
      <p:sp>
        <p:nvSpPr>
          <p:cNvPr id="11" name="Rectangle 10">
            <a:extLst>
              <a:ext uri="{FF2B5EF4-FFF2-40B4-BE49-F238E27FC236}">
                <a16:creationId xmlns:a16="http://schemas.microsoft.com/office/drawing/2014/main" id="{6C6908BD-BA49-1E14-A387-B8BB272029EF}"/>
              </a:ext>
            </a:extLst>
          </p:cNvPr>
          <p:cNvSpPr/>
          <p:nvPr/>
        </p:nvSpPr>
        <p:spPr>
          <a:xfrm>
            <a:off x="2398917" y="3399463"/>
            <a:ext cx="8829364" cy="180413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48% of respondents reported they did not receive job placement services.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46% of respondents reported they did not receive job finding services.</a:t>
            </a:r>
            <a:endParaRPr lang="en-US" sz="1400" dirty="0"/>
          </a:p>
        </p:txBody>
      </p:sp>
      <p:sp>
        <p:nvSpPr>
          <p:cNvPr id="12" name="Rectangle 11">
            <a:extLst>
              <a:ext uri="{FF2B5EF4-FFF2-40B4-BE49-F238E27FC236}">
                <a16:creationId xmlns:a16="http://schemas.microsoft.com/office/drawing/2014/main" id="{D20A6557-402E-FAE3-F76C-CAFDD86FF454}"/>
              </a:ext>
            </a:extLst>
          </p:cNvPr>
          <p:cNvSpPr/>
          <p:nvPr/>
        </p:nvSpPr>
        <p:spPr>
          <a:xfrm>
            <a:off x="992901" y="1894788"/>
            <a:ext cx="1406017" cy="1534212"/>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I Knew Who To Contact If I Needed Help</a:t>
            </a:r>
            <a:r>
              <a:rPr lang="en-US" sz="1600" b="1" dirty="0">
                <a:effectLst>
                  <a:outerShdw blurRad="38100" dist="38100" dir="2700000" algn="tl">
                    <a:srgbClr val="000000">
                      <a:alpha val="43137"/>
                    </a:srgbClr>
                  </a:outerShdw>
                </a:effectLst>
              </a:rPr>
              <a:t>:</a:t>
            </a:r>
          </a:p>
        </p:txBody>
      </p:sp>
      <p:sp>
        <p:nvSpPr>
          <p:cNvPr id="13" name="Rectangle 12">
            <a:extLst>
              <a:ext uri="{FF2B5EF4-FFF2-40B4-BE49-F238E27FC236}">
                <a16:creationId xmlns:a16="http://schemas.microsoft.com/office/drawing/2014/main" id="{45EFC46E-1309-88C2-555A-37C59BFA9DBA}"/>
              </a:ext>
            </a:extLst>
          </p:cNvPr>
          <p:cNvSpPr/>
          <p:nvPr/>
        </p:nvSpPr>
        <p:spPr>
          <a:xfrm>
            <a:off x="2398917" y="1894788"/>
            <a:ext cx="8829364" cy="151605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80% of respondents reported they knew whom to contact if needed help or was unhappy with DVRS services.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61% of respondents reported they knew whom to contact if needed help or was unhappy with DVRS services. </a:t>
            </a:r>
            <a:endParaRPr lang="en-US" sz="1400" dirty="0"/>
          </a:p>
        </p:txBody>
      </p:sp>
      <p:sp>
        <p:nvSpPr>
          <p:cNvPr id="4" name="TextBox 3">
            <a:extLst>
              <a:ext uri="{FF2B5EF4-FFF2-40B4-BE49-F238E27FC236}">
                <a16:creationId xmlns:a16="http://schemas.microsoft.com/office/drawing/2014/main" id="{4EE17613-62F1-E01F-2349-8D183C5C7C4E}"/>
              </a:ext>
            </a:extLst>
          </p:cNvPr>
          <p:cNvSpPr txBox="1"/>
          <p:nvPr/>
        </p:nvSpPr>
        <p:spPr>
          <a:xfrm>
            <a:off x="180277" y="5886406"/>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Tree>
    <p:extLst>
      <p:ext uri="{BB962C8B-B14F-4D97-AF65-F5344CB8AC3E}">
        <p14:creationId xmlns:p14="http://schemas.microsoft.com/office/powerpoint/2010/main" val="5891976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C4288D80-128A-CD55-F1C2-573D612BCD4B}"/>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E54DB1C5-FAF9-F089-D14C-15C98212B19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4" name="Title 1">
            <a:extLst>
              <a:ext uri="{FF2B5EF4-FFF2-40B4-BE49-F238E27FC236}">
                <a16:creationId xmlns:a16="http://schemas.microsoft.com/office/drawing/2014/main" id="{64568EBD-2581-6B2F-D137-CADDAAD2B4C8}"/>
              </a:ext>
            </a:extLst>
          </p:cNvPr>
          <p:cNvSpPr txBox="1">
            <a:spLocks/>
          </p:cNvSpPr>
          <p:nvPr/>
        </p:nvSpPr>
        <p:spPr>
          <a:xfrm>
            <a:off x="7322202" y="3500209"/>
            <a:ext cx="4446645" cy="480715"/>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342900" indent="-342900">
              <a:buFont typeface="Arial" panose="020B0604020202020204" pitchFamily="34" charset="0"/>
              <a:buChar char="•"/>
            </a:pPr>
            <a:r>
              <a:rPr lang="en-US" sz="2400" b="1">
                <a:effectLst>
                  <a:outerShdw blurRad="38100" dist="38100" dir="2700000" algn="tl">
                    <a:srgbClr val="000000">
                      <a:alpha val="43137"/>
                    </a:srgbClr>
                  </a:outerShdw>
                </a:effectLst>
                <a:latin typeface="+mn-lt"/>
              </a:rPr>
              <a:t>Communication with DVRS Counselor</a:t>
            </a:r>
            <a:endParaRPr lang="en-US" sz="1000" b="1">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b="1">
                <a:effectLst>
                  <a:outerShdw blurRad="38100" dist="38100" dir="2700000" algn="tl">
                    <a:srgbClr val="000000">
                      <a:alpha val="43137"/>
                    </a:srgbClr>
                  </a:outerShdw>
                </a:effectLst>
                <a:latin typeface="+mn-lt"/>
              </a:rPr>
              <a:t>Communication Type</a:t>
            </a:r>
            <a:endParaRPr lang="en-US" sz="1000" b="1">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b="1">
                <a:effectLst>
                  <a:outerShdw blurRad="38100" dist="38100" dir="2700000" algn="tl">
                    <a:srgbClr val="000000">
                      <a:alpha val="43137"/>
                    </a:srgbClr>
                  </a:outerShdw>
                </a:effectLst>
                <a:latin typeface="+mn-lt"/>
              </a:rPr>
              <a:t>Trust in DVRS Counselor</a:t>
            </a:r>
          </a:p>
          <a:p>
            <a:pPr marL="342900" indent="-342900">
              <a:buFont typeface="Arial" panose="020B0604020202020204" pitchFamily="34" charset="0"/>
              <a:buChar char="•"/>
            </a:pPr>
            <a:r>
              <a:rPr lang="en-US" sz="2400" b="1">
                <a:effectLst>
                  <a:outerShdw blurRad="38100" dist="38100" dir="2700000" algn="tl">
                    <a:srgbClr val="000000">
                      <a:alpha val="43137"/>
                    </a:srgbClr>
                  </a:outerShdw>
                </a:effectLst>
                <a:latin typeface="+mn-lt"/>
              </a:rPr>
              <a:t>The DVRS Counselor Helped Me Pick People And Places I Like To Work with</a:t>
            </a:r>
            <a:endParaRPr lang="en-US" sz="1000" b="1">
              <a:effectLst>
                <a:outerShdw blurRad="38100" dist="38100" dir="2700000" algn="tl">
                  <a:srgbClr val="000000">
                    <a:alpha val="43137"/>
                  </a:srgbClr>
                </a:outerShdw>
              </a:effectLst>
              <a:latin typeface="+mn-lt"/>
            </a:endParaRPr>
          </a:p>
          <a:p>
            <a:pPr marL="342900" indent="-342900">
              <a:buFont typeface="Arial" panose="020B0604020202020204" pitchFamily="34" charset="0"/>
              <a:buChar char="•"/>
            </a:pPr>
            <a:r>
              <a:rPr lang="en-US" sz="2400" b="1">
                <a:effectLst>
                  <a:outerShdw blurRad="38100" dist="38100" dir="2700000" algn="tl">
                    <a:srgbClr val="000000">
                      <a:alpha val="43137"/>
                    </a:srgbClr>
                  </a:outerShdw>
                </a:effectLst>
                <a:latin typeface="+mn-lt"/>
              </a:rPr>
              <a:t>The Guidance and Support That I Received from My DVRS Counselor</a:t>
            </a:r>
            <a:br>
              <a:rPr lang="en-US" b="1">
                <a:effectLst>
                  <a:outerShdw blurRad="38100" dist="38100" dir="2700000" algn="tl">
                    <a:srgbClr val="000000">
                      <a:alpha val="43137"/>
                    </a:srgbClr>
                  </a:outerShdw>
                </a:effectLst>
                <a:latin typeface="+mn-lt"/>
              </a:rPr>
            </a:br>
            <a:endParaRPr lang="en-US" b="1">
              <a:effectLst>
                <a:outerShdw blurRad="38100" dist="38100" dir="2700000" algn="tl">
                  <a:srgbClr val="000000">
                    <a:alpha val="43137"/>
                  </a:srgbClr>
                </a:outerShdw>
              </a:effectLst>
              <a:latin typeface="+mn-lt"/>
            </a:endParaRPr>
          </a:p>
        </p:txBody>
      </p:sp>
      <p:sp>
        <p:nvSpPr>
          <p:cNvPr id="6" name="Title 1">
            <a:extLst>
              <a:ext uri="{FF2B5EF4-FFF2-40B4-BE49-F238E27FC236}">
                <a16:creationId xmlns:a16="http://schemas.microsoft.com/office/drawing/2014/main" id="{7174FA0B-59CC-8832-8881-7501DC4C3BB5}"/>
              </a:ext>
            </a:extLst>
          </p:cNvPr>
          <p:cNvSpPr txBox="1">
            <a:spLocks/>
          </p:cNvSpPr>
          <p:nvPr/>
        </p:nvSpPr>
        <p:spPr>
          <a:xfrm>
            <a:off x="110054" y="380558"/>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a:latin typeface="+mn-lt"/>
            </a:endParaRPr>
          </a:p>
          <a:p>
            <a:pPr algn="ctr"/>
            <a:r>
              <a:rPr lang="en-US" sz="5400" b="1">
                <a:effectLst>
                  <a:outerShdw blurRad="38100" dist="38100" dir="2700000" algn="tl">
                    <a:srgbClr val="000000">
                      <a:alpha val="43137"/>
                    </a:srgbClr>
                  </a:outerShdw>
                </a:effectLst>
                <a:latin typeface="+mn-lt"/>
              </a:rPr>
              <a:t>Average Satisfaction with Counselor</a:t>
            </a:r>
            <a:br>
              <a:rPr lang="en-US" sz="6600" b="1">
                <a:latin typeface="+mn-lt"/>
              </a:rPr>
            </a:br>
            <a:endParaRPr lang="en-US" sz="6600" b="1">
              <a:latin typeface="+mn-lt"/>
            </a:endParaRPr>
          </a:p>
        </p:txBody>
      </p:sp>
      <p:graphicFrame>
        <p:nvGraphicFramePr>
          <p:cNvPr id="3" name="Chart 2">
            <a:extLst>
              <a:ext uri="{FF2B5EF4-FFF2-40B4-BE49-F238E27FC236}">
                <a16:creationId xmlns:a16="http://schemas.microsoft.com/office/drawing/2014/main" id="{04C7DF4D-1C04-DCA1-D06E-E780A906BE35}"/>
              </a:ext>
            </a:extLst>
          </p:cNvPr>
          <p:cNvGraphicFramePr>
            <a:graphicFrameLocks/>
          </p:cNvGraphicFramePr>
          <p:nvPr>
            <p:extLst>
              <p:ext uri="{D42A27DB-BD31-4B8C-83A1-F6EECF244321}">
                <p14:modId xmlns:p14="http://schemas.microsoft.com/office/powerpoint/2010/main" val="4272584620"/>
              </p:ext>
            </p:extLst>
          </p:nvPr>
        </p:nvGraphicFramePr>
        <p:xfrm>
          <a:off x="275302" y="1543779"/>
          <a:ext cx="7053827" cy="409436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Box 1">
            <a:extLst>
              <a:ext uri="{FF2B5EF4-FFF2-40B4-BE49-F238E27FC236}">
                <a16:creationId xmlns:a16="http://schemas.microsoft.com/office/drawing/2014/main" id="{2C8B1BEE-7B70-1E90-CEA3-D6DE54FE6B0F}"/>
              </a:ext>
            </a:extLst>
          </p:cNvPr>
          <p:cNvSpPr txBox="1"/>
          <p:nvPr/>
        </p:nvSpPr>
        <p:spPr>
          <a:xfrm>
            <a:off x="172076" y="5798145"/>
            <a:ext cx="7260278" cy="923330"/>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This is based on an average for the following statements asked on a scale of </a:t>
            </a:r>
            <a:endParaRPr lang="en-US" dirty="0"/>
          </a:p>
          <a:p>
            <a:r>
              <a:rPr lang="en-US" i="1" dirty="0">
                <a:effectLst>
                  <a:outerShdw blurRad="38100" dist="38100" dir="2700000" algn="tl">
                    <a:srgbClr val="000000">
                      <a:alpha val="43137"/>
                    </a:srgbClr>
                  </a:outerShdw>
                </a:effectLst>
              </a:rPr>
              <a:t>1 (Very Dissatisfied) to 5 (Very Satisfied) </a:t>
            </a:r>
          </a:p>
          <a:p>
            <a:r>
              <a:rPr lang="en-US" i="1" dirty="0">
                <a:effectLst>
                  <a:outerShdw blurRad="38100" dist="38100" dir="2700000" algn="tl">
                    <a:srgbClr val="000000">
                      <a:alpha val="43137"/>
                    </a:srgbClr>
                  </a:outerShdw>
                </a:effectLst>
                <a:ea typeface="Calibri" panose="020F0502020204030204"/>
                <a:cs typeface="Calibri" panose="020F0502020204030204"/>
              </a:rPr>
              <a:t>This is the average response for all statements combined. </a:t>
            </a:r>
          </a:p>
        </p:txBody>
      </p:sp>
    </p:spTree>
    <p:extLst>
      <p:ext uri="{BB962C8B-B14F-4D97-AF65-F5344CB8AC3E}">
        <p14:creationId xmlns:p14="http://schemas.microsoft.com/office/powerpoint/2010/main" val="265898588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F4A9A59-A282-B4EC-CB7E-E0F8318D8DCE}"/>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E7921049-5378-DD88-A1BD-F9F470A5AB7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F5DDC0D1-FD19-4E54-2AFF-2FC4FB39E767}"/>
              </a:ext>
            </a:extLst>
          </p:cNvPr>
          <p:cNvSpPr txBox="1">
            <a:spLocks/>
          </p:cNvSpPr>
          <p:nvPr/>
        </p:nvSpPr>
        <p:spPr>
          <a:xfrm>
            <a:off x="54369" y="380559"/>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0" b="1" dirty="0">
              <a:latin typeface="+mn-lt"/>
            </a:endParaRPr>
          </a:p>
          <a:p>
            <a:pPr algn="ctr"/>
            <a:r>
              <a:rPr lang="en-US" sz="2800" b="1" dirty="0">
                <a:effectLst>
                  <a:outerShdw blurRad="38100" dist="38100" dir="2700000" algn="tl">
                    <a:srgbClr val="000000">
                      <a:alpha val="43137"/>
                    </a:srgbClr>
                  </a:outerShdw>
                </a:effectLst>
                <a:latin typeface="+mn-lt"/>
              </a:rPr>
              <a:t>My DVRS Counselor Provided Me with Information about The NJ Client Assistance Program (CAP) at Disability Rights New Jersey (DRNJ)</a:t>
            </a:r>
            <a:br>
              <a:rPr lang="en-US" sz="6600" b="1" dirty="0">
                <a:latin typeface="+mn-lt"/>
              </a:rPr>
            </a:br>
            <a:endParaRPr lang="en-US" sz="6600" b="1" dirty="0">
              <a:latin typeface="+mn-lt"/>
            </a:endParaRPr>
          </a:p>
        </p:txBody>
      </p:sp>
      <p:graphicFrame>
        <p:nvGraphicFramePr>
          <p:cNvPr id="2" name="Chart 1">
            <a:extLst>
              <a:ext uri="{FF2B5EF4-FFF2-40B4-BE49-F238E27FC236}">
                <a16:creationId xmlns:a16="http://schemas.microsoft.com/office/drawing/2014/main" id="{5E75E211-0604-7D53-494F-A54FE65A9186}"/>
              </a:ext>
            </a:extLst>
          </p:cNvPr>
          <p:cNvGraphicFramePr>
            <a:graphicFrameLocks/>
          </p:cNvGraphicFramePr>
          <p:nvPr>
            <p:extLst>
              <p:ext uri="{D42A27DB-BD31-4B8C-83A1-F6EECF244321}">
                <p14:modId xmlns:p14="http://schemas.microsoft.com/office/powerpoint/2010/main" val="1924797323"/>
              </p:ext>
            </p:extLst>
          </p:nvPr>
        </p:nvGraphicFramePr>
        <p:xfrm>
          <a:off x="42996" y="1928388"/>
          <a:ext cx="6058280" cy="371192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3B50A740-B503-2746-72E6-3913A9008358}"/>
              </a:ext>
            </a:extLst>
          </p:cNvPr>
          <p:cNvGraphicFramePr>
            <a:graphicFrameLocks/>
          </p:cNvGraphicFramePr>
          <p:nvPr>
            <p:extLst>
              <p:ext uri="{D42A27DB-BD31-4B8C-83A1-F6EECF244321}">
                <p14:modId xmlns:p14="http://schemas.microsoft.com/office/powerpoint/2010/main" val="1947516089"/>
              </p:ext>
            </p:extLst>
          </p:nvPr>
        </p:nvGraphicFramePr>
        <p:xfrm>
          <a:off x="6096000" y="1928387"/>
          <a:ext cx="5954162" cy="371192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41175279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95C480BD-8FB7-91E3-9A32-5D05DFA14449}"/>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14137929-246D-F21C-B674-44FEA132A57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A99EFB11-0C77-C273-5A32-0DA2F841F0CA}"/>
              </a:ext>
            </a:extLst>
          </p:cNvPr>
          <p:cNvSpPr txBox="1">
            <a:spLocks/>
          </p:cNvSpPr>
          <p:nvPr/>
        </p:nvSpPr>
        <p:spPr>
          <a:xfrm>
            <a:off x="276952" y="354364"/>
            <a:ext cx="11638095"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Counselor </a:t>
            </a:r>
            <a:r>
              <a:rPr lang="en-US" sz="5400" b="1">
                <a:effectLst>
                  <a:outerShdw blurRad="38100" dist="38100" dir="2700000" algn="tl">
                    <a:srgbClr val="000000">
                      <a:alpha val="43137"/>
                    </a:srgbClr>
                  </a:outerShdw>
                </a:effectLst>
                <a:latin typeface="+mn-lt"/>
              </a:rPr>
              <a:t>Summary</a:t>
            </a:r>
            <a:endParaRPr lang="en-US" sz="6000" b="1">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E916E856-1B1C-BA4D-6D65-E72D3D845982}"/>
              </a:ext>
            </a:extLst>
          </p:cNvPr>
          <p:cNvSpPr/>
          <p:nvPr/>
        </p:nvSpPr>
        <p:spPr>
          <a:xfrm>
            <a:off x="1144752" y="1868060"/>
            <a:ext cx="1610732" cy="123856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400" b="1" dirty="0">
                <a:effectLst>
                  <a:outerShdw blurRad="38100" dist="38100" dir="2700000" algn="tl">
                    <a:srgbClr val="000000">
                      <a:alpha val="43137"/>
                    </a:srgbClr>
                  </a:outerShdw>
                </a:effectLst>
              </a:rPr>
              <a:t>Counselor Satisfaction Average:</a:t>
            </a:r>
            <a:endParaRPr lang="en-US" sz="1400" b="1" dirty="0">
              <a:effectLst>
                <a:outerShdw blurRad="38100" dist="38100" dir="2700000" algn="tl">
                  <a:srgbClr val="000000">
                    <a:alpha val="43137"/>
                  </a:srgbClr>
                </a:outerShdw>
              </a:effectLst>
              <a:ea typeface="Calibri"/>
              <a:cs typeface="Calibri"/>
            </a:endParaRPr>
          </a:p>
        </p:txBody>
      </p:sp>
      <p:sp>
        <p:nvSpPr>
          <p:cNvPr id="5" name="Rectangle 4">
            <a:extLst>
              <a:ext uri="{FF2B5EF4-FFF2-40B4-BE49-F238E27FC236}">
                <a16:creationId xmlns:a16="http://schemas.microsoft.com/office/drawing/2014/main" id="{8681A98E-52D6-9400-5249-31DB36D5EC54}"/>
              </a:ext>
            </a:extLst>
          </p:cNvPr>
          <p:cNvSpPr/>
          <p:nvPr/>
        </p:nvSpPr>
        <p:spPr>
          <a:xfrm>
            <a:off x="2751899" y="1868061"/>
            <a:ext cx="8829364" cy="122956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Respondents reported an average of 4.2 out of 5 with satisfaction pertaining to their counselor.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Respondents reported an average of 3.39 out of 5 with satisfaction pertaining to their counselor.</a:t>
            </a:r>
            <a:endParaRPr lang="en-US" sz="1400" dirty="0">
              <a:ea typeface="Calibri"/>
              <a:cs typeface="Calibri"/>
            </a:endParaRPr>
          </a:p>
        </p:txBody>
      </p:sp>
      <p:sp>
        <p:nvSpPr>
          <p:cNvPr id="6" name="Rectangle 5">
            <a:extLst>
              <a:ext uri="{FF2B5EF4-FFF2-40B4-BE49-F238E27FC236}">
                <a16:creationId xmlns:a16="http://schemas.microsoft.com/office/drawing/2014/main" id="{F300F6B8-A04A-EFA4-794A-F927764E9CF0}"/>
              </a:ext>
            </a:extLst>
          </p:cNvPr>
          <p:cNvSpPr/>
          <p:nvPr/>
        </p:nvSpPr>
        <p:spPr>
          <a:xfrm>
            <a:off x="1144752" y="3113165"/>
            <a:ext cx="1607146" cy="1879415"/>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sz="1400" b="1" dirty="0">
                <a:effectLst>
                  <a:outerShdw blurRad="38100" dist="38100" dir="2700000" algn="tl">
                    <a:srgbClr val="000000">
                      <a:alpha val="43137"/>
                    </a:srgbClr>
                  </a:outerShdw>
                </a:effectLst>
              </a:rPr>
              <a:t>Information about The NJ Client Assistance Program (CAP):</a:t>
            </a:r>
            <a:endParaRPr lang="en-US" sz="1400" b="1" dirty="0">
              <a:effectLst>
                <a:outerShdw blurRad="38100" dist="38100" dir="2700000" algn="tl">
                  <a:srgbClr val="000000">
                    <a:alpha val="43137"/>
                  </a:srgbClr>
                </a:outerShdw>
              </a:effectLst>
              <a:ea typeface="Calibri"/>
              <a:cs typeface="Calibri"/>
            </a:endParaRPr>
          </a:p>
        </p:txBody>
      </p:sp>
      <p:sp>
        <p:nvSpPr>
          <p:cNvPr id="7" name="Rectangle 6">
            <a:extLst>
              <a:ext uri="{FF2B5EF4-FFF2-40B4-BE49-F238E27FC236}">
                <a16:creationId xmlns:a16="http://schemas.microsoft.com/office/drawing/2014/main" id="{43DDE7A3-DBB9-992A-3130-FCF68058C7BE}"/>
              </a:ext>
            </a:extLst>
          </p:cNvPr>
          <p:cNvSpPr/>
          <p:nvPr/>
        </p:nvSpPr>
        <p:spPr>
          <a:xfrm>
            <a:off x="2751899" y="3108994"/>
            <a:ext cx="8829364" cy="1872213"/>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71% of respondents reported that their counselor provided them with Information about The NJ Client Assistance(CAP).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54% of respondents reported that their counselor provided them with Information about The NJ Client Assistance(CAP). </a:t>
            </a:r>
            <a:endParaRPr lang="en-US" sz="1400" dirty="0">
              <a:ea typeface="Calibri"/>
              <a:cs typeface="Calibri"/>
            </a:endParaRPr>
          </a:p>
        </p:txBody>
      </p:sp>
      <p:sp>
        <p:nvSpPr>
          <p:cNvPr id="2" name="TextBox 1">
            <a:extLst>
              <a:ext uri="{FF2B5EF4-FFF2-40B4-BE49-F238E27FC236}">
                <a16:creationId xmlns:a16="http://schemas.microsoft.com/office/drawing/2014/main" id="{C466EBAE-0268-8671-72B2-F52F9BE9995C}"/>
              </a:ext>
            </a:extLst>
          </p:cNvPr>
          <p:cNvSpPr txBox="1"/>
          <p:nvPr/>
        </p:nvSpPr>
        <p:spPr>
          <a:xfrm>
            <a:off x="180277" y="5886406"/>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Tree>
    <p:extLst>
      <p:ext uri="{BB962C8B-B14F-4D97-AF65-F5344CB8AC3E}">
        <p14:creationId xmlns:p14="http://schemas.microsoft.com/office/powerpoint/2010/main" val="103390719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EE78ABDE-F3F6-63D5-9FBF-1069D2504026}"/>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105A963-5137-8654-EB88-C053E63473B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6" name="Title 1">
            <a:extLst>
              <a:ext uri="{FF2B5EF4-FFF2-40B4-BE49-F238E27FC236}">
                <a16:creationId xmlns:a16="http://schemas.microsoft.com/office/drawing/2014/main" id="{BE290338-727A-F316-0D90-DFC082949CB4}"/>
              </a:ext>
            </a:extLst>
          </p:cNvPr>
          <p:cNvSpPr txBox="1">
            <a:spLocks/>
          </p:cNvSpPr>
          <p:nvPr/>
        </p:nvSpPr>
        <p:spPr>
          <a:xfrm>
            <a:off x="8877" y="380559"/>
            <a:ext cx="11907821" cy="1538533"/>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2000" b="1">
              <a:latin typeface="+mn-lt"/>
            </a:endParaRPr>
          </a:p>
          <a:p>
            <a:pPr algn="ctr"/>
            <a:r>
              <a:rPr lang="en-US" sz="4000" b="1" dirty="0">
                <a:effectLst>
                  <a:outerShdw blurRad="38100" dist="38100" dir="2700000" algn="tl">
                    <a:srgbClr val="000000">
                      <a:alpha val="43137"/>
                    </a:srgbClr>
                  </a:outerShdw>
                </a:effectLst>
                <a:latin typeface="+mn-lt"/>
              </a:rPr>
              <a:t>I am Currently Employed</a:t>
            </a:r>
            <a:br>
              <a:rPr lang="en-US" sz="4000" b="1" dirty="0">
                <a:latin typeface="+mn-lt"/>
              </a:rPr>
            </a:br>
            <a:endParaRPr lang="en-US" sz="6600" b="1">
              <a:latin typeface="+mn-lt"/>
            </a:endParaRPr>
          </a:p>
        </p:txBody>
      </p:sp>
      <p:graphicFrame>
        <p:nvGraphicFramePr>
          <p:cNvPr id="3" name="Chart 2">
            <a:extLst>
              <a:ext uri="{FF2B5EF4-FFF2-40B4-BE49-F238E27FC236}">
                <a16:creationId xmlns:a16="http://schemas.microsoft.com/office/drawing/2014/main" id="{86494A1E-5A42-4FD5-B4AF-A320966E5132}"/>
              </a:ext>
            </a:extLst>
          </p:cNvPr>
          <p:cNvGraphicFramePr>
            <a:graphicFrameLocks/>
          </p:cNvGraphicFramePr>
          <p:nvPr>
            <p:extLst>
              <p:ext uri="{D42A27DB-BD31-4B8C-83A1-F6EECF244321}">
                <p14:modId xmlns:p14="http://schemas.microsoft.com/office/powerpoint/2010/main" val="2852874494"/>
              </p:ext>
            </p:extLst>
          </p:nvPr>
        </p:nvGraphicFramePr>
        <p:xfrm>
          <a:off x="488887" y="1636414"/>
          <a:ext cx="5278170" cy="420986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 name="Chart 3">
            <a:extLst>
              <a:ext uri="{FF2B5EF4-FFF2-40B4-BE49-F238E27FC236}">
                <a16:creationId xmlns:a16="http://schemas.microsoft.com/office/drawing/2014/main" id="{89A2E2BD-0B8D-6531-2DEA-FAA012D0BAA4}"/>
              </a:ext>
            </a:extLst>
          </p:cNvPr>
          <p:cNvGraphicFramePr>
            <a:graphicFrameLocks/>
          </p:cNvGraphicFramePr>
          <p:nvPr>
            <p:extLst>
              <p:ext uri="{D42A27DB-BD31-4B8C-83A1-F6EECF244321}">
                <p14:modId xmlns:p14="http://schemas.microsoft.com/office/powerpoint/2010/main" val="965862161"/>
              </p:ext>
            </p:extLst>
          </p:nvPr>
        </p:nvGraphicFramePr>
        <p:xfrm>
          <a:off x="5767057" y="1636414"/>
          <a:ext cx="5849210" cy="4209861"/>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8654211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4DD0C4EB-7401-68C1-77D3-A09E06DEF7E1}"/>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4A9319E-A6FD-071E-472D-5D47694F781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849C94C-5F49-8420-F08C-DD762C5F6E98}"/>
              </a:ext>
            </a:extLst>
          </p:cNvPr>
          <p:cNvSpPr txBox="1"/>
          <p:nvPr/>
        </p:nvSpPr>
        <p:spPr>
          <a:xfrm>
            <a:off x="110054" y="5710019"/>
            <a:ext cx="6130726" cy="1200329"/>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This is based on the following statements asked on a scale of </a:t>
            </a:r>
            <a:endParaRPr lang="en-US" i="1" dirty="0">
              <a:effectLst>
                <a:outerShdw blurRad="38100" dist="38100" dir="2700000" algn="tl">
                  <a:srgbClr val="000000">
                    <a:alpha val="43137"/>
                  </a:srgbClr>
                </a:outerShdw>
              </a:effectLst>
              <a:ea typeface="Calibri"/>
              <a:cs typeface="Calibri"/>
            </a:endParaRPr>
          </a:p>
          <a:p>
            <a:r>
              <a:rPr lang="en-US" i="1" dirty="0">
                <a:effectLst>
                  <a:outerShdw blurRad="38100" dist="38100" dir="2700000" algn="tl">
                    <a:srgbClr val="000000">
                      <a:alpha val="43137"/>
                    </a:srgbClr>
                  </a:outerShdw>
                </a:effectLst>
              </a:rPr>
              <a:t>1 (Very Dissatisfied) to 5 (Very Satisfied) </a:t>
            </a:r>
          </a:p>
          <a:p>
            <a:r>
              <a:rPr lang="en-US" i="1" dirty="0">
                <a:effectLst>
                  <a:outerShdw blurRad="38100" dist="38100" dir="2700000" algn="tl">
                    <a:srgbClr val="000000">
                      <a:alpha val="43137"/>
                    </a:srgbClr>
                  </a:outerShdw>
                </a:effectLst>
                <a:ea typeface="Calibri" panose="020F0502020204030204"/>
                <a:cs typeface="Calibri" panose="020F0502020204030204"/>
              </a:rPr>
              <a:t>This is the average response for all questions combined. </a:t>
            </a:r>
          </a:p>
          <a:p>
            <a:endParaRPr lang="en-US" b="1" i="1" dirty="0">
              <a:effectLst>
                <a:outerShdw blurRad="38100" dist="38100" dir="2700000" algn="tl">
                  <a:srgbClr val="000000">
                    <a:alpha val="43137"/>
                  </a:srgbClr>
                </a:outerShdw>
              </a:effectLst>
              <a:ea typeface="Calibri"/>
              <a:cs typeface="Calibri"/>
            </a:endParaRPr>
          </a:p>
        </p:txBody>
      </p:sp>
      <p:sp>
        <p:nvSpPr>
          <p:cNvPr id="6" name="Title 1">
            <a:extLst>
              <a:ext uri="{FF2B5EF4-FFF2-40B4-BE49-F238E27FC236}">
                <a16:creationId xmlns:a16="http://schemas.microsoft.com/office/drawing/2014/main" id="{802B24CA-6D29-DFD3-094C-D6DEB05E9988}"/>
              </a:ext>
            </a:extLst>
          </p:cNvPr>
          <p:cNvSpPr txBox="1">
            <a:spLocks/>
          </p:cNvSpPr>
          <p:nvPr/>
        </p:nvSpPr>
        <p:spPr>
          <a:xfrm>
            <a:off x="164835" y="245092"/>
            <a:ext cx="11862329" cy="1151847"/>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b="1">
              <a:latin typeface="+mn-lt"/>
            </a:endParaRPr>
          </a:p>
          <a:p>
            <a:pPr algn="ctr"/>
            <a:r>
              <a:rPr lang="en-US" sz="4800" b="1">
                <a:effectLst>
                  <a:outerShdw blurRad="38100" dist="38100" dir="2700000" algn="tl">
                    <a:srgbClr val="000000">
                      <a:alpha val="43137"/>
                    </a:srgbClr>
                  </a:outerShdw>
                </a:effectLst>
                <a:latin typeface="+mn-lt"/>
              </a:rPr>
              <a:t>Please Rate Your Satisfaction with Your Job from Very Dissatisfied to Very Satisfied</a:t>
            </a:r>
            <a:br>
              <a:rPr lang="en-US" sz="6000" b="1">
                <a:latin typeface="+mn-lt"/>
              </a:rPr>
            </a:br>
            <a:endParaRPr lang="en-US" sz="6000" b="1">
              <a:latin typeface="+mn-lt"/>
            </a:endParaRPr>
          </a:p>
        </p:txBody>
      </p:sp>
      <p:graphicFrame>
        <p:nvGraphicFramePr>
          <p:cNvPr id="7" name="Chart 6">
            <a:extLst>
              <a:ext uri="{FF2B5EF4-FFF2-40B4-BE49-F238E27FC236}">
                <a16:creationId xmlns:a16="http://schemas.microsoft.com/office/drawing/2014/main" id="{A94D685E-AF57-CBB1-0328-23732AC6A0BE}"/>
              </a:ext>
            </a:extLst>
          </p:cNvPr>
          <p:cNvGraphicFramePr>
            <a:graphicFrameLocks/>
          </p:cNvGraphicFramePr>
          <p:nvPr>
            <p:extLst>
              <p:ext uri="{D42A27DB-BD31-4B8C-83A1-F6EECF244321}">
                <p14:modId xmlns:p14="http://schemas.microsoft.com/office/powerpoint/2010/main" val="2706976884"/>
              </p:ext>
            </p:extLst>
          </p:nvPr>
        </p:nvGraphicFramePr>
        <p:xfrm>
          <a:off x="306224" y="1464672"/>
          <a:ext cx="10336376" cy="4177614"/>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872574B4-9E2E-293C-36F4-9E5AD7F20521}"/>
              </a:ext>
            </a:extLst>
          </p:cNvPr>
          <p:cNvSpPr txBox="1"/>
          <p:nvPr/>
        </p:nvSpPr>
        <p:spPr>
          <a:xfrm>
            <a:off x="6399008" y="5710019"/>
            <a:ext cx="5682938" cy="646331"/>
          </a:xfrm>
          <a:prstGeom prst="rect">
            <a:avLst/>
          </a:prstGeom>
          <a:noFill/>
        </p:spPr>
        <p:txBody>
          <a:bodyPr wrap="square" lIns="91440" tIns="45720" rIns="91440" bIns="45720" rtlCol="0" anchor="t">
            <a:spAutoFit/>
          </a:bodyPr>
          <a:lstStyle/>
          <a:p>
            <a:r>
              <a:rPr lang="en-US" i="1">
                <a:effectLst>
                  <a:outerShdw blurRad="38100" dist="38100" dir="2700000" algn="tl">
                    <a:srgbClr val="000000">
                      <a:alpha val="43137"/>
                    </a:srgbClr>
                  </a:outerShdw>
                </a:effectLst>
              </a:rPr>
              <a:t>*This question only appeared on the closed with </a:t>
            </a:r>
            <a:r>
              <a:rPr lang="en-US" i="1" dirty="0">
                <a:effectLst>
                  <a:outerShdw blurRad="38100" dist="38100" dir="2700000" algn="tl">
                    <a:srgbClr val="000000">
                      <a:alpha val="43137"/>
                    </a:srgbClr>
                  </a:outerShdw>
                </a:effectLst>
              </a:rPr>
              <a:t>employment survey</a:t>
            </a:r>
          </a:p>
        </p:txBody>
      </p:sp>
    </p:spTree>
    <p:extLst>
      <p:ext uri="{BB962C8B-B14F-4D97-AF65-F5344CB8AC3E}">
        <p14:creationId xmlns:p14="http://schemas.microsoft.com/office/powerpoint/2010/main" val="34245995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F39C4F9-C6D6-62AE-2270-AEBF243E1CF4}"/>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740CA5CA-51BD-3146-BD90-7CF903F34A1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1C9EB228-646E-CA82-CBAC-8F992AB6C9AA}"/>
              </a:ext>
            </a:extLst>
          </p:cNvPr>
          <p:cNvSpPr txBox="1">
            <a:spLocks/>
          </p:cNvSpPr>
          <p:nvPr/>
        </p:nvSpPr>
        <p:spPr>
          <a:xfrm>
            <a:off x="0" y="230375"/>
            <a:ext cx="11942389"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6000" b="1">
                <a:effectLst>
                  <a:outerShdw blurRad="38100" dist="38100" dir="2700000" algn="tl">
                    <a:srgbClr val="000000">
                      <a:alpha val="43137"/>
                    </a:srgbClr>
                  </a:outerShdw>
                </a:effectLst>
                <a:latin typeface="+mn-lt"/>
              </a:rPr>
              <a:t>How Likely Would You Be to Refer A Friend Of Family Member to DVRS? </a:t>
            </a:r>
          </a:p>
        </p:txBody>
      </p:sp>
      <p:sp>
        <p:nvSpPr>
          <p:cNvPr id="4" name="TextBox 3">
            <a:extLst>
              <a:ext uri="{FF2B5EF4-FFF2-40B4-BE49-F238E27FC236}">
                <a16:creationId xmlns:a16="http://schemas.microsoft.com/office/drawing/2014/main" id="{AEB3D884-3AA6-99CB-1818-285BC532D2DD}"/>
              </a:ext>
            </a:extLst>
          </p:cNvPr>
          <p:cNvSpPr txBox="1"/>
          <p:nvPr/>
        </p:nvSpPr>
        <p:spPr>
          <a:xfrm>
            <a:off x="68238" y="5768069"/>
            <a:ext cx="6564365" cy="369332"/>
          </a:xfrm>
          <a:prstGeom prst="rect">
            <a:avLst/>
          </a:prstGeom>
          <a:noFill/>
        </p:spPr>
        <p:txBody>
          <a:bodyPr wrap="square" lIns="91440" tIns="45720" rIns="91440" bIns="45720" anchor="t">
            <a:spAutoFit/>
          </a:bodyPr>
          <a:lstStyle/>
          <a:p>
            <a:r>
              <a:rPr lang="en-US" b="1" i="1">
                <a:effectLst>
                  <a:outerShdw blurRad="38100" dist="38100" dir="2700000" algn="tl">
                    <a:srgbClr val="000000">
                      <a:alpha val="43137"/>
                    </a:srgbClr>
                  </a:outerShdw>
                </a:effectLst>
              </a:rPr>
              <a:t>1 Star indicating Not at All and 5 stars indicating Extremely Likely</a:t>
            </a:r>
          </a:p>
        </p:txBody>
      </p:sp>
      <mc:AlternateContent xmlns:mc="http://schemas.openxmlformats.org/markup-compatibility/2006" xmlns:cx2="http://schemas.microsoft.com/office/drawing/2015/10/21/chartex">
        <mc:Choice Requires="cx2">
          <p:graphicFrame>
            <p:nvGraphicFramePr>
              <p:cNvPr id="5" name="Chart 4">
                <a:extLst>
                  <a:ext uri="{FF2B5EF4-FFF2-40B4-BE49-F238E27FC236}">
                    <a16:creationId xmlns:a16="http://schemas.microsoft.com/office/drawing/2014/main" id="{F5ECBE88-D76E-F90E-369A-B2F6D67B5393}"/>
                  </a:ext>
                </a:extLst>
              </p:cNvPr>
              <p:cNvGraphicFramePr/>
              <p:nvPr>
                <p:extLst>
                  <p:ext uri="{D42A27DB-BD31-4B8C-83A1-F6EECF244321}">
                    <p14:modId xmlns:p14="http://schemas.microsoft.com/office/powerpoint/2010/main" val="488934224"/>
                  </p:ext>
                </p:extLst>
              </p:nvPr>
            </p:nvGraphicFramePr>
            <p:xfrm>
              <a:off x="73157" y="1813976"/>
              <a:ext cx="5723280" cy="3780147"/>
            </p:xfrm>
            <a:graphic>
              <a:graphicData uri="http://schemas.microsoft.com/office/drawing/2014/chartex">
                <cx:chart xmlns:cx="http://schemas.microsoft.com/office/drawing/2014/chartex" xmlns:r="http://schemas.openxmlformats.org/officeDocument/2006/relationships" r:id="rId3"/>
              </a:graphicData>
            </a:graphic>
          </p:graphicFrame>
        </mc:Choice>
        <mc:Fallback xmlns="">
          <p:pic>
            <p:nvPicPr>
              <p:cNvPr id="5" name="Chart 4">
                <a:extLst>
                  <a:ext uri="{FF2B5EF4-FFF2-40B4-BE49-F238E27FC236}">
                    <a16:creationId xmlns:a16="http://schemas.microsoft.com/office/drawing/2014/main" id="{F5ECBE88-D76E-F90E-369A-B2F6D67B5393}"/>
                  </a:ext>
                </a:extLst>
              </p:cNvPr>
              <p:cNvPicPr>
                <a:picLocks noGrp="1" noRot="1" noChangeAspect="1" noMove="1" noResize="1" noEditPoints="1" noAdjustHandles="1" noChangeArrowheads="1" noChangeShapeType="1"/>
              </p:cNvPicPr>
              <p:nvPr/>
            </p:nvPicPr>
            <p:blipFill>
              <a:blip r:embed="rId4"/>
              <a:stretch>
                <a:fillRect/>
              </a:stretch>
            </p:blipFill>
            <p:spPr>
              <a:xfrm>
                <a:off x="73157" y="1813976"/>
                <a:ext cx="5723280" cy="3780147"/>
              </a:xfrm>
              <a:prstGeom prst="rect">
                <a:avLst/>
              </a:prstGeom>
            </p:spPr>
          </p:pic>
        </mc:Fallback>
      </mc:AlternateContent>
      <mc:AlternateContent xmlns:mc="http://schemas.openxmlformats.org/markup-compatibility/2006" xmlns:cx2="http://schemas.microsoft.com/office/drawing/2015/10/21/chartex">
        <mc:Choice Requires="cx2">
          <p:graphicFrame>
            <p:nvGraphicFramePr>
              <p:cNvPr id="6" name="Chart 5">
                <a:extLst>
                  <a:ext uri="{FF2B5EF4-FFF2-40B4-BE49-F238E27FC236}">
                    <a16:creationId xmlns:a16="http://schemas.microsoft.com/office/drawing/2014/main" id="{C34A1BD0-8DBB-CF8E-8988-96C1F7C2A25E}"/>
                  </a:ext>
                </a:extLst>
              </p:cNvPr>
              <p:cNvGraphicFramePr/>
              <p:nvPr>
                <p:extLst>
                  <p:ext uri="{D42A27DB-BD31-4B8C-83A1-F6EECF244321}">
                    <p14:modId xmlns:p14="http://schemas.microsoft.com/office/powerpoint/2010/main" val="1668765703"/>
                  </p:ext>
                </p:extLst>
              </p:nvPr>
            </p:nvGraphicFramePr>
            <p:xfrm>
              <a:off x="5943600" y="1813976"/>
              <a:ext cx="6248400" cy="3780148"/>
            </p:xfrm>
            <a:graphic>
              <a:graphicData uri="http://schemas.microsoft.com/office/drawing/2014/chartex">
                <cx:chart xmlns:cx="http://schemas.microsoft.com/office/drawing/2014/chartex" xmlns:r="http://schemas.openxmlformats.org/officeDocument/2006/relationships" r:id="rId5"/>
              </a:graphicData>
            </a:graphic>
          </p:graphicFrame>
        </mc:Choice>
        <mc:Fallback xmlns="">
          <p:pic>
            <p:nvPicPr>
              <p:cNvPr id="6" name="Chart 5">
                <a:extLst>
                  <a:ext uri="{FF2B5EF4-FFF2-40B4-BE49-F238E27FC236}">
                    <a16:creationId xmlns:a16="http://schemas.microsoft.com/office/drawing/2014/main" id="{C34A1BD0-8DBB-CF8E-8988-96C1F7C2A25E}"/>
                  </a:ext>
                </a:extLst>
              </p:cNvPr>
              <p:cNvPicPr>
                <a:picLocks noGrp="1" noRot="1" noChangeAspect="1" noMove="1" noResize="1" noEditPoints="1" noAdjustHandles="1" noChangeArrowheads="1" noChangeShapeType="1"/>
              </p:cNvPicPr>
              <p:nvPr/>
            </p:nvPicPr>
            <p:blipFill>
              <a:blip r:embed="rId6"/>
              <a:stretch>
                <a:fillRect/>
              </a:stretch>
            </p:blipFill>
            <p:spPr>
              <a:xfrm>
                <a:off x="5943600" y="1813976"/>
                <a:ext cx="6248400" cy="3780148"/>
              </a:xfrm>
              <a:prstGeom prst="rect">
                <a:avLst/>
              </a:prstGeom>
            </p:spPr>
          </p:pic>
        </mc:Fallback>
      </mc:AlternateContent>
    </p:spTree>
    <p:extLst>
      <p:ext uri="{BB962C8B-B14F-4D97-AF65-F5344CB8AC3E}">
        <p14:creationId xmlns:p14="http://schemas.microsoft.com/office/powerpoint/2010/main" val="259525703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1558D38-00A2-AEEC-7C5A-EB3E9DD4BC3D}"/>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956AE34-59C3-8FED-8911-152DB1A5271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27826091-BDFA-1A2D-34B2-E1FE4FFF0A6E}"/>
              </a:ext>
            </a:extLst>
          </p:cNvPr>
          <p:cNvSpPr txBox="1">
            <a:spLocks/>
          </p:cNvSpPr>
          <p:nvPr/>
        </p:nvSpPr>
        <p:spPr>
          <a:xfrm>
            <a:off x="1165860" y="624305"/>
            <a:ext cx="10187940" cy="428922"/>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4800" b="1" dirty="0">
                <a:effectLst>
                  <a:outerShdw blurRad="38100" dist="38100" dir="2700000" algn="tl">
                    <a:srgbClr val="000000">
                      <a:alpha val="43137"/>
                    </a:srgbClr>
                  </a:outerShdw>
                </a:effectLst>
                <a:latin typeface="+mn-lt"/>
              </a:rPr>
              <a:t>Employment and Referment Summary</a:t>
            </a:r>
            <a:br>
              <a:rPr lang="en-US" sz="3600" b="1" dirty="0">
                <a:effectLst>
                  <a:outerShdw blurRad="38100" dist="38100" dir="2700000" algn="tl">
                    <a:srgbClr val="000000">
                      <a:alpha val="43137"/>
                    </a:srgbClr>
                  </a:outerShdw>
                </a:effectLst>
                <a:latin typeface="+mn-lt"/>
              </a:rPr>
            </a:br>
            <a:endParaRPr lang="en-US" sz="3600" b="1" dirty="0">
              <a:effectLst>
                <a:outerShdw blurRad="38100" dist="38100" dir="2700000" algn="tl">
                  <a:srgbClr val="000000">
                    <a:alpha val="43137"/>
                  </a:srgbClr>
                </a:outerShdw>
              </a:effectLst>
              <a:latin typeface="+mn-lt"/>
            </a:endParaRPr>
          </a:p>
        </p:txBody>
      </p:sp>
      <p:sp>
        <p:nvSpPr>
          <p:cNvPr id="4" name="Rectangle 3">
            <a:extLst>
              <a:ext uri="{FF2B5EF4-FFF2-40B4-BE49-F238E27FC236}">
                <a16:creationId xmlns:a16="http://schemas.microsoft.com/office/drawing/2014/main" id="{39D67941-CA14-EBF0-4F33-E0FA267DAE4F}"/>
              </a:ext>
            </a:extLst>
          </p:cNvPr>
          <p:cNvSpPr/>
          <p:nvPr/>
        </p:nvSpPr>
        <p:spPr>
          <a:xfrm>
            <a:off x="737331" y="1372234"/>
            <a:ext cx="2535876" cy="15117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Currently Employed:</a:t>
            </a:r>
          </a:p>
        </p:txBody>
      </p:sp>
      <p:sp>
        <p:nvSpPr>
          <p:cNvPr id="5" name="Rectangle 4">
            <a:extLst>
              <a:ext uri="{FF2B5EF4-FFF2-40B4-BE49-F238E27FC236}">
                <a16:creationId xmlns:a16="http://schemas.microsoft.com/office/drawing/2014/main" id="{3E8E6080-C7C3-B06A-D5AA-C330ADFC25D1}"/>
              </a:ext>
            </a:extLst>
          </p:cNvPr>
          <p:cNvSpPr/>
          <p:nvPr/>
        </p:nvSpPr>
        <p:spPr>
          <a:xfrm>
            <a:off x="3273207" y="1372234"/>
            <a:ext cx="8228750" cy="15117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91% of respondents mentioned that they were currently employed. </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Employment:71% of respondents mentioned that they were not currently employed.</a:t>
            </a:r>
            <a:endParaRPr lang="en-US" sz="1400" dirty="0"/>
          </a:p>
        </p:txBody>
      </p:sp>
      <p:sp>
        <p:nvSpPr>
          <p:cNvPr id="6" name="Rectangle 5">
            <a:extLst>
              <a:ext uri="{FF2B5EF4-FFF2-40B4-BE49-F238E27FC236}">
                <a16:creationId xmlns:a16="http://schemas.microsoft.com/office/drawing/2014/main" id="{C4BAE56E-9B13-24DE-BB23-14E06DC70713}"/>
              </a:ext>
            </a:extLst>
          </p:cNvPr>
          <p:cNvSpPr/>
          <p:nvPr/>
        </p:nvSpPr>
        <p:spPr>
          <a:xfrm>
            <a:off x="737330" y="2883944"/>
            <a:ext cx="2535876" cy="15117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Satisfaction with Job</a:t>
            </a:r>
            <a:r>
              <a:rPr lang="en-US" b="1" dirty="0">
                <a:effectLst>
                  <a:outerShdw blurRad="38100" dist="38100" dir="2700000" algn="tl">
                    <a:srgbClr val="000000">
                      <a:alpha val="43137"/>
                    </a:srgbClr>
                  </a:outerShdw>
                </a:effectLst>
              </a:rPr>
              <a:t>:</a:t>
            </a:r>
          </a:p>
        </p:txBody>
      </p:sp>
      <p:sp>
        <p:nvSpPr>
          <p:cNvPr id="7" name="Rectangle 6">
            <a:extLst>
              <a:ext uri="{FF2B5EF4-FFF2-40B4-BE49-F238E27FC236}">
                <a16:creationId xmlns:a16="http://schemas.microsoft.com/office/drawing/2014/main" id="{1F34F5E6-0068-3C2E-E2CC-1282E61444B3}"/>
              </a:ext>
            </a:extLst>
          </p:cNvPr>
          <p:cNvSpPr/>
          <p:nvPr/>
        </p:nvSpPr>
        <p:spPr>
          <a:xfrm>
            <a:off x="3273207" y="2883944"/>
            <a:ext cx="8228750" cy="15117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Respondents reported an average of 4.30 for overall satisfaction towards their coworkers.</a:t>
            </a:r>
            <a:endParaRPr lang="en-US" sz="1400" dirty="0"/>
          </a:p>
        </p:txBody>
      </p:sp>
      <p:sp>
        <p:nvSpPr>
          <p:cNvPr id="2" name="TextBox 1">
            <a:extLst>
              <a:ext uri="{FF2B5EF4-FFF2-40B4-BE49-F238E27FC236}">
                <a16:creationId xmlns:a16="http://schemas.microsoft.com/office/drawing/2014/main" id="{46BE9E8B-42DF-91B5-2282-405805CA78E3}"/>
              </a:ext>
            </a:extLst>
          </p:cNvPr>
          <p:cNvSpPr txBox="1"/>
          <p:nvPr/>
        </p:nvSpPr>
        <p:spPr>
          <a:xfrm>
            <a:off x="127304" y="6099274"/>
            <a:ext cx="7260278" cy="646331"/>
          </a:xfrm>
          <a:prstGeom prst="rect">
            <a:avLst/>
          </a:prstGeom>
          <a:noFill/>
        </p:spPr>
        <p:txBody>
          <a:bodyPr wrap="square" lIns="91440" tIns="45720" rIns="91440" bIns="45720" rtlCol="0" anchor="t">
            <a:spAutoFit/>
          </a:bodyPr>
          <a:lstStyle/>
          <a:p>
            <a:r>
              <a:rPr lang="en-US" i="1" dirty="0">
                <a:effectLst>
                  <a:outerShdw blurRad="38100" dist="38100" dir="2700000" algn="tl">
                    <a:srgbClr val="000000">
                      <a:alpha val="43137"/>
                    </a:srgbClr>
                  </a:outerShdw>
                </a:effectLst>
              </a:rPr>
              <a:t>Based on the highest response rate from each question for each corresponding survey</a:t>
            </a:r>
            <a:endParaRPr lang="en-US" i="1" dirty="0">
              <a:effectLst>
                <a:outerShdw blurRad="38100" dist="38100" dir="2700000" algn="tl">
                  <a:srgbClr val="000000">
                    <a:alpha val="43137"/>
                  </a:srgbClr>
                </a:outerShdw>
              </a:effectLst>
              <a:ea typeface="Calibri" panose="020F0502020204030204"/>
              <a:cs typeface="Calibri" panose="020F0502020204030204"/>
            </a:endParaRPr>
          </a:p>
        </p:txBody>
      </p:sp>
      <p:sp>
        <p:nvSpPr>
          <p:cNvPr id="8" name="Rectangle 7">
            <a:extLst>
              <a:ext uri="{FF2B5EF4-FFF2-40B4-BE49-F238E27FC236}">
                <a16:creationId xmlns:a16="http://schemas.microsoft.com/office/drawing/2014/main" id="{5966717A-3E8B-7C7A-23A4-00732A22F0D7}"/>
              </a:ext>
            </a:extLst>
          </p:cNvPr>
          <p:cNvSpPr/>
          <p:nvPr/>
        </p:nvSpPr>
        <p:spPr>
          <a:xfrm>
            <a:off x="737329" y="4395654"/>
            <a:ext cx="2535877" cy="1511710"/>
          </a:xfrm>
          <a:prstGeom prst="rect">
            <a:avLst/>
          </a:prstGeom>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Refer to DVRS</a:t>
            </a:r>
            <a:r>
              <a:rPr lang="en-US" b="1" dirty="0">
                <a:effectLst>
                  <a:outerShdw blurRad="38100" dist="38100" dir="2700000" algn="tl">
                    <a:srgbClr val="000000">
                      <a:alpha val="43137"/>
                    </a:srgbClr>
                  </a:outerShdw>
                </a:effectLst>
              </a:rPr>
              <a:t>:</a:t>
            </a:r>
          </a:p>
        </p:txBody>
      </p:sp>
      <p:sp>
        <p:nvSpPr>
          <p:cNvPr id="10" name="Rectangle 9">
            <a:extLst>
              <a:ext uri="{FF2B5EF4-FFF2-40B4-BE49-F238E27FC236}">
                <a16:creationId xmlns:a16="http://schemas.microsoft.com/office/drawing/2014/main" id="{1CB83967-A1F0-3B8B-7485-947C7216E0BF}"/>
              </a:ext>
            </a:extLst>
          </p:cNvPr>
          <p:cNvSpPr/>
          <p:nvPr/>
        </p:nvSpPr>
        <p:spPr>
          <a:xfrm>
            <a:off x="3273207" y="4395654"/>
            <a:ext cx="8228750" cy="1511710"/>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a:t>
            </a:r>
            <a:r>
              <a:rPr lang="en-US" sz="1400" b="1" dirty="0">
                <a:effectLst>
                  <a:outerShdw blurRad="38100" dist="38100" dir="2700000" algn="tl">
                    <a:srgbClr val="000000">
                      <a:alpha val="43137"/>
                    </a:srgbClr>
                  </a:outerShdw>
                </a:effectLst>
              </a:rPr>
              <a:t> Employment: Respondents reported an average of 4.31 for referring DVRS to a friend or family member.</a:t>
            </a:r>
          </a:p>
          <a:p>
            <a:pPr algn="ctr"/>
            <a:endParaRPr lang="en-US" sz="1400" b="1" dirty="0">
              <a:effectLst>
                <a:outerShdw blurRad="38100" dist="38100" dir="2700000" algn="tl">
                  <a:srgbClr val="000000">
                    <a:alpha val="43137"/>
                  </a:srgbClr>
                </a:outerShdw>
              </a:effectLst>
            </a:endParaRPr>
          </a:p>
          <a:p>
            <a:pPr algn="ctr"/>
            <a:r>
              <a:rPr lang="en-US" sz="1400" b="1" dirty="0">
                <a:effectLst>
                  <a:outerShdw blurRad="38100" dist="38100" dir="2700000" algn="tl">
                    <a:srgbClr val="000000">
                      <a:alpha val="43137"/>
                    </a:srgbClr>
                  </a:outerShdw>
                </a:effectLst>
              </a:rPr>
              <a:t>Closed </a:t>
            </a:r>
            <a:r>
              <a:rPr lang="en-US" sz="1400" b="1" u="sng" dirty="0">
                <a:effectLst>
                  <a:outerShdw blurRad="38100" dist="38100" dir="2700000" algn="tl">
                    <a:srgbClr val="000000">
                      <a:alpha val="43137"/>
                    </a:srgbClr>
                  </a:outerShdw>
                </a:effectLst>
              </a:rPr>
              <a:t>without</a:t>
            </a:r>
            <a:r>
              <a:rPr lang="en-US" sz="1400" b="1" dirty="0">
                <a:effectLst>
                  <a:outerShdw blurRad="38100" dist="38100" dir="2700000" algn="tl">
                    <a:srgbClr val="000000">
                      <a:alpha val="43137"/>
                    </a:srgbClr>
                  </a:outerShdw>
                </a:effectLst>
              </a:rPr>
              <a:t> Employment: Respondents reported an average of 3.47 for referring DVRS to a friend or family member.</a:t>
            </a:r>
          </a:p>
          <a:p>
            <a:pPr algn="ctr"/>
            <a:endParaRPr lang="en-US" sz="1400" dirty="0"/>
          </a:p>
        </p:txBody>
      </p:sp>
    </p:spTree>
    <p:extLst>
      <p:ext uri="{BB962C8B-B14F-4D97-AF65-F5344CB8AC3E}">
        <p14:creationId xmlns:p14="http://schemas.microsoft.com/office/powerpoint/2010/main" val="595005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8C5ECDDE-CBE4-D20F-6524-8918E2CED512}"/>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FAFE92E8-6107-159D-44B7-CB0BF3F5D34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2B3D7F88-E170-5477-8EE4-AC619CDC1ABF}"/>
              </a:ext>
            </a:extLst>
          </p:cNvPr>
          <p:cNvSpPr txBox="1">
            <a:spLocks/>
          </p:cNvSpPr>
          <p:nvPr/>
        </p:nvSpPr>
        <p:spPr>
          <a:xfrm>
            <a:off x="198383" y="1145239"/>
            <a:ext cx="11778342"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What Else Would You Like To Share about Your Current Job?</a:t>
            </a:r>
          </a:p>
          <a:p>
            <a:pPr algn="ctr"/>
            <a:endParaRPr lang="en-US" sz="4800" b="1" dirty="0">
              <a:effectLst>
                <a:outerShdw blurRad="38100" dist="38100" dir="2700000" algn="tl">
                  <a:srgbClr val="000000">
                    <a:alpha val="43137"/>
                  </a:srgbClr>
                </a:outerShdw>
              </a:effectLst>
              <a:latin typeface="+mn-lt"/>
            </a:endParaRPr>
          </a:p>
        </p:txBody>
      </p:sp>
      <p:sp>
        <p:nvSpPr>
          <p:cNvPr id="2" name="TextBox 1">
            <a:extLst>
              <a:ext uri="{FF2B5EF4-FFF2-40B4-BE49-F238E27FC236}">
                <a16:creationId xmlns:a16="http://schemas.microsoft.com/office/drawing/2014/main" id="{9C04A847-36F8-5B43-1922-A8740AC016E6}"/>
              </a:ext>
            </a:extLst>
          </p:cNvPr>
          <p:cNvSpPr txBox="1"/>
          <p:nvPr/>
        </p:nvSpPr>
        <p:spPr>
          <a:xfrm>
            <a:off x="198383" y="5971926"/>
            <a:ext cx="7260278" cy="369332"/>
          </a:xfrm>
          <a:prstGeom prst="rect">
            <a:avLst/>
          </a:prstGeom>
          <a:noFill/>
        </p:spPr>
        <p:txBody>
          <a:bodyPr wrap="square" lIns="91440" tIns="45720" rIns="91440" bIns="45720" rtlCol="0" anchor="t">
            <a:spAutoFit/>
          </a:bodyPr>
          <a:lstStyle/>
          <a:p>
            <a:r>
              <a:rPr lang="en-US" b="1" i="1" dirty="0">
                <a:effectLst>
                  <a:outerShdw blurRad="38100" dist="38100" dir="2700000" algn="tl">
                    <a:srgbClr val="000000">
                      <a:alpha val="43137"/>
                    </a:srgbClr>
                  </a:outerShdw>
                </a:effectLst>
              </a:rPr>
              <a:t>*This question only appeared on the closed with employment survey</a:t>
            </a:r>
          </a:p>
        </p:txBody>
      </p:sp>
      <p:sp>
        <p:nvSpPr>
          <p:cNvPr id="4" name="TextBox 3">
            <a:extLst>
              <a:ext uri="{FF2B5EF4-FFF2-40B4-BE49-F238E27FC236}">
                <a16:creationId xmlns:a16="http://schemas.microsoft.com/office/drawing/2014/main" id="{CABFCFE6-64B0-2F34-2A89-FBC299D830E2}"/>
              </a:ext>
            </a:extLst>
          </p:cNvPr>
          <p:cNvSpPr txBox="1"/>
          <p:nvPr/>
        </p:nvSpPr>
        <p:spPr>
          <a:xfrm>
            <a:off x="341005" y="2063159"/>
            <a:ext cx="11144250" cy="3477875"/>
          </a:xfrm>
          <a:prstGeom prst="rect">
            <a:avLst/>
          </a:prstGeom>
          <a:noFill/>
        </p:spPr>
        <p:txBody>
          <a:bodyPr wrap="square" lIns="91440" tIns="45720" rIns="91440" bIns="45720" rtlCol="0" anchor="t">
            <a:spAutoFit/>
          </a:bodyPr>
          <a:lstStyle/>
          <a:p>
            <a:r>
              <a:rPr lang="en-US" sz="2000" b="1" dirty="0">
                <a:effectLst>
                  <a:outerShdw blurRad="38100" dist="38100" dir="2700000" algn="tl">
                    <a:srgbClr val="000000">
                      <a:alpha val="43137"/>
                    </a:srgbClr>
                  </a:outerShdw>
                </a:effectLst>
              </a:rPr>
              <a:t>Some strengths and challenges according to this question:</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Enjoyment of the job, having supportive colleagues and finding work meaningful </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Grateful to obtain assistance in identifying the career interests that aligned with strengths </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Dissatisfied with insufficient wages or hours to support themselves in job</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Mixed reactions about how disability may affect performance in the workplace </a:t>
            </a:r>
          </a:p>
          <a:p>
            <a:pPr marL="342900" indent="-342900">
              <a:buFont typeface="Arial" panose="020B0604020202020204" pitchFamily="34" charset="0"/>
              <a:buChar char="•"/>
            </a:pPr>
            <a:endParaRPr lang="en-US" sz="2000" b="1" dirty="0">
              <a:effectLst>
                <a:outerShdw blurRad="38100" dist="38100" dir="2700000" algn="tl">
                  <a:srgbClr val="000000">
                    <a:alpha val="43137"/>
                  </a:srgbClr>
                </a:outerShdw>
              </a:effectLst>
            </a:endParaRPr>
          </a:p>
          <a:p>
            <a:r>
              <a:rPr lang="en-US" sz="2000" b="1" dirty="0">
                <a:effectLst>
                  <a:outerShdw blurRad="38100" dist="38100" dir="2700000" algn="tl">
                    <a:srgbClr val="000000">
                      <a:alpha val="43137"/>
                    </a:srgbClr>
                  </a:outerShdw>
                </a:effectLst>
              </a:rPr>
              <a:t>With regards to these strengths and challenges, DVRS acknowledges the positive contributions for assisting individuals in finding careers that are purposeful and aligns with their strengths. DVRS is additionally committed to following up with consumers in finding work that can support them financially, along with providing strategies in helping with their overall performance at their job. </a:t>
            </a:r>
          </a:p>
          <a:p>
            <a:pPr marL="342900" indent="-342900">
              <a:buFont typeface="Arial" panose="020B0604020202020204" pitchFamily="34" charset="0"/>
              <a:buChar char="•"/>
            </a:pPr>
            <a:endParaRPr lang="en-US" sz="2000" b="1"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3833B9D8-4621-3473-A4C1-6D080F5FA256}"/>
              </a:ext>
            </a:extLst>
          </p:cNvPr>
          <p:cNvSpPr txBox="1"/>
          <p:nvPr/>
        </p:nvSpPr>
        <p:spPr>
          <a:xfrm>
            <a:off x="1060735" y="262369"/>
            <a:ext cx="10769315" cy="707886"/>
          </a:xfrm>
          <a:prstGeom prst="rect">
            <a:avLst/>
          </a:prstGeom>
          <a:noFill/>
        </p:spPr>
        <p:txBody>
          <a:bodyPr wrap="square">
            <a:spAutoFit/>
          </a:bodyPr>
          <a:lstStyle/>
          <a:p>
            <a:pPr algn="ctr"/>
            <a:r>
              <a:rPr lang="en-US" sz="4000" b="1" dirty="0">
                <a:effectLst>
                  <a:outerShdw blurRad="38100" dist="38100" dir="2700000" algn="tl">
                    <a:srgbClr val="000000">
                      <a:alpha val="43137"/>
                    </a:srgbClr>
                  </a:outerShdw>
                </a:effectLst>
                <a:latin typeface="+mn-lt"/>
              </a:rPr>
              <a:t>Strengths, </a:t>
            </a:r>
            <a:r>
              <a:rPr lang="en-US" sz="3600" b="1" dirty="0">
                <a:effectLst>
                  <a:outerShdw blurRad="38100" dist="38100" dir="2700000" algn="tl">
                    <a:srgbClr val="000000">
                      <a:alpha val="43137"/>
                    </a:srgbClr>
                  </a:outerShdw>
                </a:effectLst>
                <a:latin typeface="+mn-lt"/>
              </a:rPr>
              <a:t>Challenges</a:t>
            </a:r>
            <a:r>
              <a:rPr lang="en-US" sz="4000" b="1" dirty="0">
                <a:effectLst>
                  <a:outerShdw blurRad="38100" dist="38100" dir="2700000" algn="tl">
                    <a:srgbClr val="000000">
                      <a:alpha val="43137"/>
                    </a:srgbClr>
                  </a:outerShdw>
                </a:effectLst>
                <a:latin typeface="+mn-lt"/>
              </a:rPr>
              <a:t> and Areas for </a:t>
            </a:r>
            <a:r>
              <a:rPr lang="en-US" sz="3600" b="1" dirty="0">
                <a:effectLst>
                  <a:outerShdw blurRad="38100" dist="38100" dir="2700000" algn="tl">
                    <a:srgbClr val="000000">
                      <a:alpha val="43137"/>
                    </a:srgbClr>
                  </a:outerShdw>
                </a:effectLst>
                <a:latin typeface="+mn-lt"/>
              </a:rPr>
              <a:t>Improvement</a:t>
            </a:r>
            <a:endParaRPr lang="en-US" sz="4000" b="1" dirty="0">
              <a:effectLst>
                <a:outerShdw blurRad="38100" dist="38100" dir="2700000" algn="tl">
                  <a:srgbClr val="000000">
                    <a:alpha val="43137"/>
                  </a:srgbClr>
                </a:outerShdw>
              </a:effectLst>
              <a:latin typeface="+mn-lt"/>
            </a:endParaRPr>
          </a:p>
        </p:txBody>
      </p:sp>
    </p:spTree>
    <p:extLst>
      <p:ext uri="{BB962C8B-B14F-4D97-AF65-F5344CB8AC3E}">
        <p14:creationId xmlns:p14="http://schemas.microsoft.com/office/powerpoint/2010/main" val="23231480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D644D584-7CBC-D914-3E25-3E8E4B11C98F}"/>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B07A87F6-2F48-1D77-3DE5-B5F2401EDD0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46FE58D6-E2E1-5B91-8AD7-5FC2340BE2A0}"/>
              </a:ext>
            </a:extLst>
          </p:cNvPr>
          <p:cNvSpPr txBox="1">
            <a:spLocks/>
          </p:cNvSpPr>
          <p:nvPr/>
        </p:nvSpPr>
        <p:spPr>
          <a:xfrm>
            <a:off x="60144" y="660547"/>
            <a:ext cx="11778342"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endParaRPr lang="en-US" sz="48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Question: What Else Would You Like To Tell Us about Your Time with DVRS. Feel Free To Comment</a:t>
            </a:r>
          </a:p>
        </p:txBody>
      </p:sp>
      <p:sp>
        <p:nvSpPr>
          <p:cNvPr id="4" name="Title 1">
            <a:extLst>
              <a:ext uri="{FF2B5EF4-FFF2-40B4-BE49-F238E27FC236}">
                <a16:creationId xmlns:a16="http://schemas.microsoft.com/office/drawing/2014/main" id="{E7B00A98-2512-5ED5-B932-430FCD84CC56}"/>
              </a:ext>
            </a:extLst>
          </p:cNvPr>
          <p:cNvSpPr txBox="1">
            <a:spLocks/>
          </p:cNvSpPr>
          <p:nvPr/>
        </p:nvSpPr>
        <p:spPr>
          <a:xfrm rot="10800000" flipV="1">
            <a:off x="60144" y="-45719"/>
            <a:ext cx="12192000" cy="45719"/>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endParaRPr lang="en-US" sz="48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Challenges and Areas for Improvement</a:t>
            </a:r>
          </a:p>
        </p:txBody>
      </p:sp>
      <p:sp>
        <p:nvSpPr>
          <p:cNvPr id="5" name="TextBox 1">
            <a:extLst>
              <a:ext uri="{FF2B5EF4-FFF2-40B4-BE49-F238E27FC236}">
                <a16:creationId xmlns:a16="http://schemas.microsoft.com/office/drawing/2014/main" id="{E874FE1A-1EA6-4D62-AE0C-4D261B786D65}"/>
              </a:ext>
            </a:extLst>
          </p:cNvPr>
          <p:cNvSpPr txBox="1"/>
          <p:nvPr/>
        </p:nvSpPr>
        <p:spPr>
          <a:xfrm>
            <a:off x="523875" y="2445484"/>
            <a:ext cx="11144250" cy="409342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effectLst>
                  <a:outerShdw blurRad="38100" dist="38100" dir="2700000" algn="tl">
                    <a:srgbClr val="000000">
                      <a:alpha val="43137"/>
                    </a:srgbClr>
                  </a:outerShdw>
                </a:effectLst>
              </a:rPr>
              <a:t>Both surveys displayed the following challenges: </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Negative experiences with counselors</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Issues pertaining to professionalism and communication between counselors and consumers</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Slow and long process </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Job coaches needing specialized training to work with individuals with specific types of disabilities </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Consumers indicating that they found their job independently without the help of DVRS</a:t>
            </a:r>
          </a:p>
          <a:p>
            <a:pPr marL="285750" indent="-285750">
              <a:buFont typeface="Arial" panose="020B0604020202020204" pitchFamily="34" charset="0"/>
              <a:buChar char="•"/>
            </a:pPr>
            <a:endParaRPr lang="en-US" sz="2000" b="1" dirty="0">
              <a:effectLst>
                <a:outerShdw blurRad="38100" dist="38100" dir="2700000" algn="tl">
                  <a:srgbClr val="000000">
                    <a:alpha val="43137"/>
                  </a:srgbClr>
                </a:outerShdw>
              </a:effectLst>
            </a:endParaRPr>
          </a:p>
          <a:p>
            <a:r>
              <a:rPr lang="en-US" sz="2000" b="1" dirty="0">
                <a:effectLst>
                  <a:outerShdw blurRad="38100" dist="38100" dir="2700000" algn="tl">
                    <a:srgbClr val="000000">
                      <a:alpha val="43137"/>
                    </a:srgbClr>
                  </a:outerShdw>
                </a:effectLst>
              </a:rPr>
              <a:t>DVRS acknowledges these findings as opportunities for strategic improvement; this includes remaining steadfast with enhancing communication protocols and overall experiences between counselors and consumers, accelerating DVRS meeting processes’, addressing disability-related concerns, and assisting consumers with employment placement support to support their needs. </a:t>
            </a:r>
          </a:p>
          <a:p>
            <a:pPr marL="285750" indent="-285750">
              <a:buFont typeface="Arial" panose="020B0604020202020204" pitchFamily="34" charset="0"/>
              <a:buChar char="•"/>
            </a:pPr>
            <a:endParaRPr lang="en-US" sz="2000" b="1" dirty="0">
              <a:effectLst>
                <a:outerShdw blurRad="38100" dist="38100" dir="2700000" algn="tl">
                  <a:srgbClr val="000000">
                    <a:alpha val="43137"/>
                  </a:srgbClr>
                </a:outerShdw>
              </a:effectLst>
            </a:endParaRPr>
          </a:p>
          <a:p>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6141914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C569EA4D-158B-12F9-69EF-C37F657F2B14}"/>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88FE8F25-C4EB-0E56-3CAF-FF875BBECA8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3237DDBA-7B9E-1253-08EE-EDBE75AD1519}"/>
              </a:ext>
            </a:extLst>
          </p:cNvPr>
          <p:cNvSpPr txBox="1">
            <a:spLocks/>
          </p:cNvSpPr>
          <p:nvPr/>
        </p:nvSpPr>
        <p:spPr>
          <a:xfrm>
            <a:off x="60144" y="660547"/>
            <a:ext cx="11778342"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endParaRPr lang="en-US" sz="48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Question: What Else Would You Like To Tell Us about Your Time with DVRS. Feel Free To Comment</a:t>
            </a:r>
          </a:p>
        </p:txBody>
      </p:sp>
      <p:sp>
        <p:nvSpPr>
          <p:cNvPr id="4" name="Title 1">
            <a:extLst>
              <a:ext uri="{FF2B5EF4-FFF2-40B4-BE49-F238E27FC236}">
                <a16:creationId xmlns:a16="http://schemas.microsoft.com/office/drawing/2014/main" id="{1F04B8BE-0613-44BD-B4FE-7847420D5A72}"/>
              </a:ext>
            </a:extLst>
          </p:cNvPr>
          <p:cNvSpPr txBox="1">
            <a:spLocks/>
          </p:cNvSpPr>
          <p:nvPr/>
        </p:nvSpPr>
        <p:spPr>
          <a:xfrm rot="10800000" flipV="1">
            <a:off x="60144" y="-45719"/>
            <a:ext cx="12192000" cy="45719"/>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endParaRPr lang="en-US" sz="48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Strength Related Areas</a:t>
            </a:r>
          </a:p>
        </p:txBody>
      </p:sp>
      <p:sp>
        <p:nvSpPr>
          <p:cNvPr id="6" name="TextBox 1">
            <a:extLst>
              <a:ext uri="{FF2B5EF4-FFF2-40B4-BE49-F238E27FC236}">
                <a16:creationId xmlns:a16="http://schemas.microsoft.com/office/drawing/2014/main" id="{1FCCABEC-342A-F758-F662-C2F3E916F1AC}"/>
              </a:ext>
            </a:extLst>
          </p:cNvPr>
          <p:cNvSpPr txBox="1"/>
          <p:nvPr/>
        </p:nvSpPr>
        <p:spPr>
          <a:xfrm>
            <a:off x="523875" y="2493084"/>
            <a:ext cx="11144250" cy="34778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000" b="1" dirty="0">
                <a:effectLst>
                  <a:outerShdw blurRad="38100" dist="38100" dir="2700000" algn="tl">
                    <a:srgbClr val="000000">
                      <a:alpha val="43137"/>
                    </a:srgbClr>
                  </a:outerShdw>
                </a:effectLst>
              </a:rPr>
              <a:t>Both surveys displayed the following strengths: </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Positive relationships with counselors</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Receiving assistive technology (van modifications, hearing aids) that can help consumers maintain independence and employment</a:t>
            </a:r>
          </a:p>
          <a:p>
            <a:pPr marL="285750" indent="-285750">
              <a:buFont typeface="Arial" panose="020B0604020202020204" pitchFamily="34" charset="0"/>
              <a:buChar char="•"/>
            </a:pPr>
            <a:r>
              <a:rPr lang="en-US" sz="2000" b="1" dirty="0">
                <a:effectLst>
                  <a:outerShdw blurRad="38100" dist="38100" dir="2700000" algn="tl">
                    <a:srgbClr val="000000">
                      <a:alpha val="43137"/>
                    </a:srgbClr>
                  </a:outerShdw>
                </a:effectLst>
              </a:rPr>
              <a:t>Overly satisfied with the value that DVRS provides (</a:t>
            </a:r>
            <a:r>
              <a:rPr lang="en-US" sz="2000" b="1" i="1" dirty="0">
                <a:effectLst>
                  <a:outerShdw blurRad="38100" dist="38100" dir="2700000" algn="tl">
                    <a:srgbClr val="000000">
                      <a:alpha val="43137"/>
                    </a:srgbClr>
                  </a:outerShdw>
                </a:effectLst>
              </a:rPr>
              <a:t>It was definitely a very valuable service, and I recommend it to anyone who is having difficulty finding a good Job…)</a:t>
            </a:r>
          </a:p>
          <a:p>
            <a:endParaRPr lang="en-US" sz="2000" b="1" dirty="0">
              <a:effectLst>
                <a:outerShdw blurRad="38100" dist="38100" dir="2700000" algn="tl">
                  <a:srgbClr val="000000">
                    <a:alpha val="43137"/>
                  </a:srgbClr>
                </a:outerShdw>
              </a:effectLst>
            </a:endParaRPr>
          </a:p>
          <a:p>
            <a:r>
              <a:rPr lang="en-US" sz="2000" b="1" dirty="0">
                <a:effectLst>
                  <a:outerShdw blurRad="38100" dist="38100" dir="2700000" algn="tl">
                    <a:srgbClr val="000000">
                      <a:alpha val="43137"/>
                    </a:srgbClr>
                  </a:outerShdw>
                </a:effectLst>
              </a:rPr>
              <a:t>DVRS recognizes the positive contributions that consumers had with their counselors, the role assistive technology can support with workplace success and independence, along with providing an overall satisfactory value. DVRS is committed to ensuring that these strengths continue when consumers are receiving any necessary services. </a:t>
            </a:r>
          </a:p>
        </p:txBody>
      </p:sp>
    </p:spTree>
    <p:extLst>
      <p:ext uri="{BB962C8B-B14F-4D97-AF65-F5344CB8AC3E}">
        <p14:creationId xmlns:p14="http://schemas.microsoft.com/office/powerpoint/2010/main" val="2910150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a:extLst>
            <a:ext uri="{FF2B5EF4-FFF2-40B4-BE49-F238E27FC236}">
              <a16:creationId xmlns:a16="http://schemas.microsoft.com/office/drawing/2014/main" id="{5F90B318-1616-ACD2-4D48-9E5070048F20}"/>
            </a:ext>
          </a:extLst>
        </p:cNvPr>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44F7EF9A-CE95-84CB-8254-CAB6FE8CEC9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72C115F-68A1-48F5-92D9-EF9035772A2E}"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3" name="Title 1">
            <a:extLst>
              <a:ext uri="{FF2B5EF4-FFF2-40B4-BE49-F238E27FC236}">
                <a16:creationId xmlns:a16="http://schemas.microsoft.com/office/drawing/2014/main" id="{8FA01CAA-ECB3-B7CD-E42D-8E5F6D2F1ECD}"/>
              </a:ext>
            </a:extLst>
          </p:cNvPr>
          <p:cNvSpPr txBox="1">
            <a:spLocks/>
          </p:cNvSpPr>
          <p:nvPr/>
        </p:nvSpPr>
        <p:spPr>
          <a:xfrm>
            <a:off x="206829" y="822325"/>
            <a:ext cx="11778342" cy="1102581"/>
          </a:xfrm>
          <a:prstGeom prst="rect">
            <a:avLst/>
          </a:prstGeom>
          <a:solidFill>
            <a:schemeClr val="bg1">
              <a:lumMod val="75000"/>
            </a:schemeClr>
          </a:solidFill>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effectLst>
                <a:outerShdw blurRad="38100" dist="38100" dir="2700000" algn="tl">
                  <a:srgbClr val="000000">
                    <a:alpha val="43137"/>
                  </a:srgbClr>
                </a:outerShdw>
              </a:effectLst>
              <a:latin typeface="+mn-lt"/>
            </a:endParaRPr>
          </a:p>
          <a:p>
            <a:pPr algn="ctr"/>
            <a:r>
              <a:rPr lang="en-US" sz="3600" b="1" dirty="0">
                <a:effectLst>
                  <a:outerShdw blurRad="38100" dist="38100" dir="2700000" algn="tl">
                    <a:srgbClr val="000000">
                      <a:alpha val="43137"/>
                    </a:srgbClr>
                  </a:outerShdw>
                </a:effectLst>
                <a:latin typeface="+mn-lt"/>
              </a:rPr>
              <a:t>Which Services from DVRS Helped You Find A Job?</a:t>
            </a:r>
            <a:endParaRPr lang="en-US" sz="3600" b="1" dirty="0">
              <a:effectLst>
                <a:outerShdw blurRad="38100" dist="38100" dir="2700000" algn="tl">
                  <a:srgbClr val="000000">
                    <a:alpha val="43137"/>
                  </a:srgbClr>
                </a:outerShdw>
              </a:effectLst>
              <a:latin typeface="Calibri"/>
              <a:ea typeface="Calibri"/>
              <a:cs typeface="Calibri"/>
            </a:endParaRPr>
          </a:p>
        </p:txBody>
      </p:sp>
      <p:sp>
        <p:nvSpPr>
          <p:cNvPr id="4" name="TextBox 3">
            <a:extLst>
              <a:ext uri="{FF2B5EF4-FFF2-40B4-BE49-F238E27FC236}">
                <a16:creationId xmlns:a16="http://schemas.microsoft.com/office/drawing/2014/main" id="{A2F9A0DD-73DA-1E91-5737-7F0B79E5A7B8}"/>
              </a:ext>
            </a:extLst>
          </p:cNvPr>
          <p:cNvSpPr txBox="1"/>
          <p:nvPr/>
        </p:nvSpPr>
        <p:spPr>
          <a:xfrm>
            <a:off x="1078230" y="401886"/>
            <a:ext cx="10035539" cy="646331"/>
          </a:xfrm>
          <a:prstGeom prst="rect">
            <a:avLst/>
          </a:prstGeom>
          <a:noFill/>
        </p:spPr>
        <p:txBody>
          <a:bodyPr wrap="square">
            <a:spAutoFit/>
          </a:bodyPr>
          <a:lstStyle/>
          <a:p>
            <a:pPr algn="ctr"/>
            <a:r>
              <a:rPr lang="en-US" sz="3600" b="1" dirty="0">
                <a:effectLst>
                  <a:outerShdw blurRad="38100" dist="38100" dir="2700000" algn="tl">
                    <a:srgbClr val="000000">
                      <a:alpha val="43137"/>
                    </a:srgbClr>
                  </a:outerShdw>
                </a:effectLst>
                <a:latin typeface="+mn-lt"/>
              </a:rPr>
              <a:t>Strengths, Challenges and Areas for Improvement</a:t>
            </a:r>
          </a:p>
        </p:txBody>
      </p:sp>
      <p:sp>
        <p:nvSpPr>
          <p:cNvPr id="2" name="TextBox 1">
            <a:extLst>
              <a:ext uri="{FF2B5EF4-FFF2-40B4-BE49-F238E27FC236}">
                <a16:creationId xmlns:a16="http://schemas.microsoft.com/office/drawing/2014/main" id="{01257424-F4C5-2A28-A6C5-EBF401AA4AF6}"/>
              </a:ext>
            </a:extLst>
          </p:cNvPr>
          <p:cNvSpPr txBox="1"/>
          <p:nvPr/>
        </p:nvSpPr>
        <p:spPr>
          <a:xfrm>
            <a:off x="523874" y="2345345"/>
            <a:ext cx="11144250" cy="3447098"/>
          </a:xfrm>
          <a:prstGeom prst="rect">
            <a:avLst/>
          </a:prstGeom>
          <a:noFill/>
        </p:spPr>
        <p:txBody>
          <a:bodyPr wrap="square" lIns="91440" tIns="45720" rIns="91440" bIns="45720" rtlCol="0" anchor="t">
            <a:spAutoFit/>
          </a:bodyPr>
          <a:lstStyle/>
          <a:p>
            <a:r>
              <a:rPr lang="en-US" sz="2000" b="1" dirty="0">
                <a:effectLst>
                  <a:outerShdw blurRad="38100" dist="38100" dir="2700000" algn="tl">
                    <a:srgbClr val="000000">
                      <a:alpha val="43137"/>
                    </a:srgbClr>
                  </a:outerShdw>
                </a:effectLst>
              </a:rPr>
              <a:t>Both surveys displayed the following strengths and challenges: </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Obtaining assistance in other job-related capacities (assistance from job coach, looking for jobs, benefits counseling)</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Providing and paying for assistive technology &amp; services; hearing aids, driving classes and headphones </a:t>
            </a:r>
          </a:p>
          <a:p>
            <a:pPr marL="342900" indent="-342900">
              <a:buFont typeface="Arial" panose="020B0604020202020204" pitchFamily="34" charset="0"/>
              <a:buChar char="•"/>
            </a:pPr>
            <a:r>
              <a:rPr lang="en-US" sz="2000" b="1" dirty="0">
                <a:effectLst>
                  <a:outerShdw blurRad="38100" dist="38100" dir="2700000" algn="tl">
                    <a:srgbClr val="000000">
                      <a:alpha val="43137"/>
                    </a:srgbClr>
                  </a:outerShdw>
                </a:effectLst>
              </a:rPr>
              <a:t>Some respondents indicated that DVRS did not help them find a job; consumers found employment independently or through personal connections </a:t>
            </a:r>
          </a:p>
          <a:p>
            <a:endParaRPr lang="en-US" sz="2000" b="1" dirty="0">
              <a:effectLst>
                <a:outerShdw blurRad="38100" dist="38100" dir="2700000" algn="tl">
                  <a:srgbClr val="000000">
                    <a:alpha val="43137"/>
                  </a:srgbClr>
                </a:outerShdw>
              </a:effectLst>
            </a:endParaRPr>
          </a:p>
          <a:p>
            <a:r>
              <a:rPr lang="en-US" sz="2000" b="1" dirty="0">
                <a:effectLst>
                  <a:outerShdw blurRad="38100" dist="38100" dir="2700000" algn="tl">
                    <a:srgbClr val="000000">
                      <a:alpha val="43137"/>
                    </a:srgbClr>
                  </a:outerShdw>
                </a:effectLst>
              </a:rPr>
              <a:t>DVRS </a:t>
            </a:r>
            <a:r>
              <a:rPr lang="en-US" sz="2000" b="1" dirty="0"/>
              <a:t>actively encourages consumer feedback and remains committed to reviewing and incorporating it to enhance service delivery.</a:t>
            </a:r>
          </a:p>
          <a:p>
            <a:endParaRPr lang="en-US" sz="2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15207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AA78D-BC62-1BEB-C101-746CADD3E93A}"/>
              </a:ext>
            </a:extLst>
          </p:cNvPr>
          <p:cNvSpPr>
            <a:spLocks noGrp="1"/>
          </p:cNvSpPr>
          <p:nvPr>
            <p:ph type="title"/>
          </p:nvPr>
        </p:nvSpPr>
        <p:spPr>
          <a:xfrm>
            <a:off x="83319" y="114149"/>
            <a:ext cx="12077323" cy="1346439"/>
          </a:xfrm>
        </p:spPr>
        <p:txBody>
          <a:bodyPr>
            <a:noAutofit/>
          </a:bodyPr>
          <a:lstStyle/>
          <a:p>
            <a:pPr algn="ctr"/>
            <a:r>
              <a:rPr lang="en-US" sz="5400" b="1" dirty="0">
                <a:effectLst>
                  <a:outerShdw blurRad="38100" dist="38100" dir="2700000" algn="tl">
                    <a:srgbClr val="000000">
                      <a:alpha val="43137"/>
                    </a:srgbClr>
                  </a:outerShdw>
                </a:effectLst>
                <a:latin typeface="+mn-lt"/>
                <a:ea typeface="Calibri Light"/>
                <a:cs typeface="Calibri Light"/>
              </a:rPr>
              <a:t>What Does DVRS Do with the Responses</a:t>
            </a:r>
            <a:r>
              <a:rPr lang="en-US" sz="5400" b="1" dirty="0">
                <a:latin typeface="+mn-lt"/>
                <a:ea typeface="Calibri Light"/>
                <a:cs typeface="Calibri Light"/>
              </a:rPr>
              <a:t>?</a:t>
            </a:r>
            <a:endParaRPr lang="en-US" sz="5400" b="1" dirty="0">
              <a:latin typeface="+mn-lt"/>
            </a:endParaRPr>
          </a:p>
        </p:txBody>
      </p:sp>
      <p:sp>
        <p:nvSpPr>
          <p:cNvPr id="3" name="Content Placeholder 2">
            <a:extLst>
              <a:ext uri="{FF2B5EF4-FFF2-40B4-BE49-F238E27FC236}">
                <a16:creationId xmlns:a16="http://schemas.microsoft.com/office/drawing/2014/main" id="{B95A1593-73B7-06A9-9B2D-7FD7933736C7}"/>
              </a:ext>
            </a:extLst>
          </p:cNvPr>
          <p:cNvSpPr>
            <a:spLocks noGrp="1"/>
          </p:cNvSpPr>
          <p:nvPr>
            <p:ph idx="1"/>
          </p:nvPr>
        </p:nvSpPr>
        <p:spPr>
          <a:xfrm>
            <a:off x="623337" y="1453792"/>
            <a:ext cx="8455348" cy="4351338"/>
          </a:xfrm>
        </p:spPr>
        <p:txBody>
          <a:bodyPr vert="horz" lIns="91440" tIns="45720" rIns="91440" bIns="45720" rtlCol="0" anchor="t">
            <a:normAutofit lnSpcReduction="10000"/>
          </a:bodyPr>
          <a:lstStyle/>
          <a:p>
            <a:r>
              <a:rPr lang="en-US" b="1" dirty="0">
                <a:effectLst>
                  <a:outerShdw blurRad="38100" dist="38100" dir="2700000" algn="tl">
                    <a:srgbClr val="000000">
                      <a:alpha val="43137"/>
                    </a:srgbClr>
                  </a:outerShdw>
                </a:effectLst>
                <a:ea typeface="Calibri"/>
                <a:cs typeface="Calibri"/>
              </a:rPr>
              <a:t>Once survey results are collected, the qualitative responses for both Closed with Employment and Closed without Employment are gathered</a:t>
            </a:r>
          </a:p>
          <a:p>
            <a:pPr lvl="1"/>
            <a:r>
              <a:rPr lang="en-US" b="1" i="1" dirty="0">
                <a:effectLst>
                  <a:outerShdw blurRad="38100" dist="38100" dir="2700000" algn="tl">
                    <a:srgbClr val="000000">
                      <a:alpha val="43137"/>
                    </a:srgbClr>
                  </a:outerShdw>
                </a:effectLst>
                <a:ea typeface="Calibri"/>
                <a:cs typeface="Calibri"/>
              </a:rPr>
              <a:t>Qualitative responses included respondents’ comments, thoughts and opinions </a:t>
            </a:r>
          </a:p>
          <a:p>
            <a:pPr marL="0" indent="0">
              <a:buNone/>
            </a:pPr>
            <a:endParaRPr lang="en-US" sz="1600" b="1" dirty="0">
              <a:effectLst>
                <a:outerShdw blurRad="38100" dist="38100" dir="2700000" algn="tl">
                  <a:srgbClr val="000000">
                    <a:alpha val="43137"/>
                  </a:srgbClr>
                </a:outerShdw>
              </a:effectLst>
              <a:ea typeface="Calibri"/>
              <a:cs typeface="Calibri"/>
            </a:endParaRPr>
          </a:p>
          <a:p>
            <a:r>
              <a:rPr lang="en-US" b="1" dirty="0">
                <a:effectLst>
                  <a:outerShdw blurRad="38100" dist="38100" dir="2700000" algn="tl">
                    <a:srgbClr val="000000">
                      <a:alpha val="43137"/>
                    </a:srgbClr>
                  </a:outerShdw>
                </a:effectLst>
                <a:ea typeface="Calibri"/>
                <a:cs typeface="Calibri"/>
              </a:rPr>
              <a:t>The Quality Assurance Unit sends qualitative responses to the corresponding Field Office  (Manager, Supervisor and Field Chief)</a:t>
            </a:r>
          </a:p>
          <a:p>
            <a:pPr marL="0" indent="0">
              <a:buNone/>
            </a:pPr>
            <a:endParaRPr lang="en-US" sz="1400" b="1" dirty="0">
              <a:effectLst>
                <a:outerShdw blurRad="38100" dist="38100" dir="2700000" algn="tl">
                  <a:srgbClr val="000000">
                    <a:alpha val="43137"/>
                  </a:srgbClr>
                </a:outerShdw>
              </a:effectLst>
              <a:ea typeface="Calibri"/>
              <a:cs typeface="Calibri"/>
            </a:endParaRPr>
          </a:p>
          <a:p>
            <a:r>
              <a:rPr lang="en-US" b="1" dirty="0">
                <a:effectLst>
                  <a:outerShdw blurRad="38100" dist="38100" dir="2700000" algn="tl">
                    <a:srgbClr val="000000">
                      <a:alpha val="43137"/>
                    </a:srgbClr>
                  </a:outerShdw>
                </a:effectLst>
                <a:ea typeface="Calibri"/>
                <a:cs typeface="Calibri"/>
              </a:rPr>
              <a:t>Staff is asked to follow-up with any necessary action </a:t>
            </a:r>
          </a:p>
        </p:txBody>
      </p:sp>
      <p:pic>
        <p:nvPicPr>
          <p:cNvPr id="4" name="Graphic 3" descr="Clipboard with solid fill">
            <a:extLst>
              <a:ext uri="{FF2B5EF4-FFF2-40B4-BE49-F238E27FC236}">
                <a16:creationId xmlns:a16="http://schemas.microsoft.com/office/drawing/2014/main" id="{716BFEB6-EABB-56C2-F3B5-1809F5BB4E2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9078685" y="1720007"/>
            <a:ext cx="3083687" cy="3118611"/>
          </a:xfrm>
          <a:prstGeom prst="rect">
            <a:avLst/>
          </a:prstGeom>
        </p:spPr>
      </p:pic>
    </p:spTree>
    <p:extLst>
      <p:ext uri="{BB962C8B-B14F-4D97-AF65-F5344CB8AC3E}">
        <p14:creationId xmlns:p14="http://schemas.microsoft.com/office/powerpoint/2010/main" val="2426402000"/>
      </p:ext>
    </p:extLst>
  </p:cSld>
  <p:clrMapOvr>
    <a:masterClrMapping/>
  </p:clrMapOvr>
  <p:extLst>
    <p:ext uri="{6950BFC3-D8DA-4A85-94F7-54DA5524770B}">
      <p188:commentRel xmlns:p188="http://schemas.microsoft.com/office/powerpoint/2018/8/main" r:id="rId3"/>
    </p:ext>
  </p:extLst>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4" name="Content Placeholder 3" descr="Question mark against red wall">
            <a:extLst>
              <a:ext uri="{FF2B5EF4-FFF2-40B4-BE49-F238E27FC236}">
                <a16:creationId xmlns:a16="http://schemas.microsoft.com/office/drawing/2014/main" id="{4928316A-196B-4A83-106E-50DB78554789}"/>
              </a:ext>
            </a:extLst>
          </p:cNvPr>
          <p:cNvPicPr>
            <a:picLocks noGrp="1" noChangeAspect="1"/>
          </p:cNvPicPr>
          <p:nvPr>
            <p:ph idx="1"/>
          </p:nvPr>
        </p:nvPicPr>
        <p:blipFill>
          <a:blip r:embed="rId3"/>
          <a:srcRect l="39316" r="1" b="1"/>
          <a:stretch/>
        </p:blipFill>
        <p:spPr>
          <a:xfrm>
            <a:off x="3115183" y="457200"/>
            <a:ext cx="5961639" cy="5943600"/>
          </a:xfrm>
          <a:prstGeom prst="rect">
            <a:avLst/>
          </a:prstGeom>
        </p:spPr>
      </p:pic>
    </p:spTree>
    <p:extLst>
      <p:ext uri="{BB962C8B-B14F-4D97-AF65-F5344CB8AC3E}">
        <p14:creationId xmlns:p14="http://schemas.microsoft.com/office/powerpoint/2010/main" val="79918114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b86d1e7-45b5-4ba3-b9b1-065dc463d6b8">
      <Terms xmlns="http://schemas.microsoft.com/office/infopath/2007/PartnerControls"/>
    </lcf76f155ced4ddcb4097134ff3c332f>
    <TaxCatchAll xmlns="da9942a7-cb02-4841-885e-a3c64caa8078"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B5B2BE763C969489F05DFB7E2BB1277" ma:contentTypeVersion="12" ma:contentTypeDescription="Create a new document." ma:contentTypeScope="" ma:versionID="5e1eeb03fee6cdf65f794cc351f4b3f5">
  <xsd:schema xmlns:xsd="http://www.w3.org/2001/XMLSchema" xmlns:xs="http://www.w3.org/2001/XMLSchema" xmlns:p="http://schemas.microsoft.com/office/2006/metadata/properties" xmlns:ns2="5b86d1e7-45b5-4ba3-b9b1-065dc463d6b8" xmlns:ns3="da9942a7-cb02-4841-885e-a3c64caa8078" targetNamespace="http://schemas.microsoft.com/office/2006/metadata/properties" ma:root="true" ma:fieldsID="26d8157b9e75a2bfae60d599ad2e2102" ns2:_="" ns3:_="">
    <xsd:import namespace="5b86d1e7-45b5-4ba3-b9b1-065dc463d6b8"/>
    <xsd:import namespace="da9942a7-cb02-4841-885e-a3c64caa8078"/>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86d1e7-45b5-4ba3-b9b1-065dc463d6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c81b0449-a7ed-439f-be55-0163d7004e4f"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da9942a7-cb02-4841-885e-a3c64caa8078"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d75fef5-c3ff-406a-b2e0-518972d0d457}" ma:internalName="TaxCatchAll" ma:showField="CatchAllData" ma:web="da9942a7-cb02-4841-885e-a3c64caa807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9688B1C-AE5C-4540-8739-891B32EB93C3}">
  <ds:schemaRefs>
    <ds:schemaRef ds:uri="da9942a7-cb02-4841-885e-a3c64caa8078"/>
    <ds:schemaRef ds:uri="http://purl.org/dc/dcmitype/"/>
    <ds:schemaRef ds:uri="http://purl.org/dc/terms/"/>
    <ds:schemaRef ds:uri="http://purl.org/dc/elements/1.1/"/>
    <ds:schemaRef ds:uri="http://schemas.microsoft.com/office/2006/metadata/propertie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5b86d1e7-45b5-4ba3-b9b1-065dc463d6b8"/>
  </ds:schemaRefs>
</ds:datastoreItem>
</file>

<file path=customXml/itemProps2.xml><?xml version="1.0" encoding="utf-8"?>
<ds:datastoreItem xmlns:ds="http://schemas.openxmlformats.org/officeDocument/2006/customXml" ds:itemID="{5D667BEE-0548-4819-95F1-8514479AA771}">
  <ds:schemaRefs>
    <ds:schemaRef ds:uri="http://schemas.microsoft.com/sharepoint/v3/contenttype/forms"/>
  </ds:schemaRefs>
</ds:datastoreItem>
</file>

<file path=customXml/itemProps3.xml><?xml version="1.0" encoding="utf-8"?>
<ds:datastoreItem xmlns:ds="http://schemas.openxmlformats.org/officeDocument/2006/customXml" ds:itemID="{867FA87B-9304-4EB9-86AA-BE0648F0E43B}">
  <ds:schemaRefs>
    <ds:schemaRef ds:uri="5b86d1e7-45b5-4ba3-b9b1-065dc463d6b8"/>
    <ds:schemaRef ds:uri="da9942a7-cb02-4841-885e-a3c64caa8078"/>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Retrospect</Template>
  <TotalTime>1918</TotalTime>
  <Words>3172</Words>
  <Application>Microsoft Office PowerPoint</Application>
  <PresentationFormat>Widescreen</PresentationFormat>
  <Paragraphs>418</Paragraphs>
  <Slides>33</Slides>
  <Notes>33</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33</vt:i4>
      </vt:variant>
    </vt:vector>
  </HeadingPairs>
  <TitlesOfParts>
    <vt:vector size="38" baseType="lpstr">
      <vt:lpstr>Arial</vt:lpstr>
      <vt:lpstr>Calibri</vt:lpstr>
      <vt:lpstr>Calibri Light</vt:lpstr>
      <vt:lpstr>Office Theme</vt:lpstr>
      <vt:lpstr>1_Office Theme</vt:lpstr>
      <vt:lpstr> DVRS Consumer Satisfaction Surveys  Federal Fiscal Year 2026 (October 1st, 2025 – March 31st, 2026)</vt:lpstr>
      <vt:lpstr>   Survey Consumer Profile        </vt:lpstr>
      <vt:lpstr>  Completion Rate        </vt:lpstr>
      <vt:lpstr>PowerPoint Presentation</vt:lpstr>
      <vt:lpstr>Survey Feedback and Analysis</vt:lpstr>
      <vt:lpstr>PowerPoint Presentation</vt:lpstr>
      <vt:lpstr>PowerPoint Presentation</vt:lpstr>
      <vt:lpstr>PowerPoint Presentation</vt:lpstr>
      <vt:lpstr>PowerPoint Presentation</vt:lpstr>
      <vt:lpstr>PowerPoint Presentation</vt:lpstr>
      <vt:lpstr>PowerPoint Presentation</vt:lpstr>
      <vt:lpstr>Demographics Summary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Does DVRS Do with the Responses?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SRC Satisfaction Survey  Employed at Exit</dc:title>
  <dc:creator>Yarbrough, Charyl [DOL]</dc:creator>
  <cp:lastModifiedBy>Brand, Tina [DOL]</cp:lastModifiedBy>
  <cp:revision>11</cp:revision>
  <cp:lastPrinted>2026-08-25T13:51:02Z</cp:lastPrinted>
  <dcterms:created xsi:type="dcterms:W3CDTF">2024-12-30T20:52:10Z</dcterms:created>
  <dcterms:modified xsi:type="dcterms:W3CDTF">2026-09-10T12:00:20Z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0x0101006B5B2BE763C969489F05DFB7E2BB1277</vt:lpwstr>
  </property>
  <property fmtid="{D5CDD505-2E9C-101B-9397-08002B2CF9AE}" pid="3" name="MediaServiceImageTags">
    <vt:lpwstr/>
  </property>
</Properties>
</file>